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84" r:id="rId2"/>
    <p:sldId id="295" r:id="rId3"/>
    <p:sldId id="289" r:id="rId4"/>
    <p:sldId id="288" r:id="rId5"/>
    <p:sldId id="292" r:id="rId6"/>
    <p:sldId id="296" r:id="rId7"/>
    <p:sldId id="290" r:id="rId8"/>
    <p:sldId id="286" r:id="rId9"/>
    <p:sldId id="293" r:id="rId10"/>
    <p:sldId id="294" r:id="rId11"/>
    <p:sldId id="264" r:id="rId1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07" userDrawn="1">
          <p15:clr>
            <a:srgbClr val="A4A3A4"/>
          </p15:clr>
        </p15:guide>
        <p15:guide id="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E4E3"/>
    <a:srgbClr val="B1E4E3"/>
    <a:srgbClr val="00B0B8"/>
    <a:srgbClr val="C2E189"/>
    <a:srgbClr val="F9B5C4"/>
    <a:srgbClr val="FFA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56937" autoAdjust="0"/>
  </p:normalViewPr>
  <p:slideViewPr>
    <p:cSldViewPr showGuides="1">
      <p:cViewPr varScale="1">
        <p:scale>
          <a:sx n="69" d="100"/>
          <a:sy n="69" d="100"/>
        </p:scale>
        <p:origin x="564" y="44"/>
      </p:cViewPr>
      <p:guideLst>
        <p:guide orient="horz" pos="3707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2764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algn="ctr"/>
            <a:endParaRPr lang="en-AU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4F11E7-2B8F-4C16-9A5E-669F7C7C2ED0}" type="datetimeFigureOut">
              <a:rPr lang="en-AU" smtClean="0"/>
              <a:t>16/02/2022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algn="ctr"/>
            <a:endParaRPr lang="en-AU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C96E0-D083-4226-A912-7E7A0A9E99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42039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19DF2F-06ED-45ED-824A-4E0B43C875F4}" type="datetimeFigureOut">
              <a:rPr lang="en-AU" smtClean="0"/>
              <a:t>16/02/2022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4F91A0-5B0B-4321-B2CD-795B1F6DDC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99916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4F91A0-5B0B-4321-B2CD-795B1F6DDCB2}" type="slidenum">
              <a:rPr lang="en-AU" smtClean="0"/>
              <a:t>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</p:spPr>
        <p:txBody>
          <a:bodyPr/>
          <a:lstStyle/>
          <a:p>
            <a:endParaRPr lang="en-AU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65057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4F91A0-5B0B-4321-B2CD-795B1F6DDCB2}" type="slidenum">
              <a:rPr lang="en-AU" smtClean="0"/>
              <a:t>10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</p:spPr>
        <p:txBody>
          <a:bodyPr/>
          <a:lstStyle/>
          <a:p>
            <a:endParaRPr lang="en-AU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634653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4F91A0-5B0B-4321-B2CD-795B1F6DDCB2}" type="slidenum">
              <a:rPr lang="en-AU" smtClean="0"/>
              <a:t>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</p:spPr>
        <p:txBody>
          <a:bodyPr/>
          <a:lstStyle/>
          <a:p>
            <a:endParaRPr lang="en-AU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17565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4F91A0-5B0B-4321-B2CD-795B1F6DDCB2}" type="slidenum">
              <a:rPr lang="en-AU" smtClean="0"/>
              <a:t>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</p:spPr>
        <p:txBody>
          <a:bodyPr/>
          <a:lstStyle/>
          <a:p>
            <a:endParaRPr lang="en-AU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7373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4F91A0-5B0B-4321-B2CD-795B1F6DDCB2}" type="slidenum">
              <a:rPr lang="en-AU" smtClean="0"/>
              <a:t>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</p:spPr>
        <p:txBody>
          <a:bodyPr/>
          <a:lstStyle/>
          <a:p>
            <a:endParaRPr lang="en-AU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332893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4F91A0-5B0B-4321-B2CD-795B1F6DDCB2}" type="slidenum">
              <a:rPr lang="en-AU" smtClean="0"/>
              <a:t>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</p:spPr>
        <p:txBody>
          <a:bodyPr/>
          <a:lstStyle/>
          <a:p>
            <a:endParaRPr lang="en-AU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783480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4F91A0-5B0B-4321-B2CD-795B1F6DDCB2}" type="slidenum">
              <a:rPr lang="en-AU" smtClean="0"/>
              <a:t>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</p:spPr>
        <p:txBody>
          <a:bodyPr/>
          <a:lstStyle/>
          <a:p>
            <a:endParaRPr lang="en-AU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147043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4F91A0-5B0B-4321-B2CD-795B1F6DDCB2}" type="slidenum">
              <a:rPr lang="en-AU" smtClean="0"/>
              <a:t>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</p:spPr>
        <p:txBody>
          <a:bodyPr/>
          <a:lstStyle/>
          <a:p>
            <a:endParaRPr lang="en-AU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37253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4F91A0-5B0B-4321-B2CD-795B1F6DDCB2}" type="slidenum">
              <a:rPr lang="en-AU" smtClean="0"/>
              <a:t>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</p:spPr>
        <p:txBody>
          <a:bodyPr/>
          <a:lstStyle/>
          <a:p>
            <a:endParaRPr lang="en-AU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052958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4F91A0-5B0B-4321-B2CD-795B1F6DDCB2}" type="slidenum">
              <a:rPr lang="en-AU" smtClean="0"/>
              <a:t>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</p:spPr>
        <p:txBody>
          <a:bodyPr/>
          <a:lstStyle/>
          <a:p>
            <a:endParaRPr lang="en-AU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71086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4F91A0-5B0B-4321-B2CD-795B1F6DDCB2}" type="slidenum">
              <a:rPr lang="en-AU" smtClean="0"/>
              <a:t>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</p:spPr>
        <p:txBody>
          <a:bodyPr/>
          <a:lstStyle/>
          <a:p>
            <a:endParaRPr lang="en-AU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3914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72357" y="3429005"/>
            <a:ext cx="8160000" cy="1081383"/>
          </a:xfrm>
        </p:spPr>
        <p:txBody>
          <a:bodyPr anchor="t" anchorCtr="0"/>
          <a:lstStyle>
            <a:lvl1pPr>
              <a:lnSpc>
                <a:spcPct val="800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add presentation title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72357" y="4562388"/>
            <a:ext cx="8160000" cy="108000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subtitle</a:t>
            </a:r>
            <a:endParaRPr lang="en-AU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1340768"/>
            <a:ext cx="12192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781237" y="6391867"/>
            <a:ext cx="8675139" cy="365125"/>
          </a:xfrm>
        </p:spPr>
        <p:txBody>
          <a:bodyPr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75844793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237" y="472165"/>
            <a:ext cx="10629531" cy="10126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2D144-12CD-414A-9CF4-09B0361B760B}" type="datetime1">
              <a:rPr lang="en-AU" smtClean="0"/>
              <a:t>16/02/2022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r>
              <a:rPr lang="en-AU" smtClean="0"/>
              <a:t>Insert presentation title in footer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04437" y="6391867"/>
            <a:ext cx="730883" cy="365125"/>
          </a:xfrm>
        </p:spPr>
        <p:txBody>
          <a:bodyPr/>
          <a:lstStyle/>
          <a:p>
            <a:fld id="{EF10AA22-7383-4F49-87C9-FE0A84CB7966}" type="slidenum">
              <a:rPr lang="en-AU" smtClean="0"/>
              <a:t>‹#›</a:t>
            </a:fld>
            <a:endParaRPr lang="en-AU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81235" y="1529176"/>
            <a:ext cx="10632000" cy="4348096"/>
          </a:xfrm>
          <a:solidFill>
            <a:srgbClr val="B1E4E3"/>
          </a:solidFill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3850676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DA43-6B76-4F43-8966-B944363D2BF7}" type="datetime1">
              <a:rPr lang="en-AU" smtClean="0"/>
              <a:t>16/02/2022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r>
              <a:rPr lang="en-AU" smtClean="0"/>
              <a:t>Insert presentation title in footer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0AA22-7383-4F49-87C9-FE0A84CB796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30083444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1242855-3E19-4B56-9B63-C1E593F9A15F}" type="datetime1">
              <a:rPr lang="en-AU" smtClean="0"/>
              <a:pPr/>
              <a:t>16/02/2022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r>
              <a:rPr lang="en-AU" smtClean="0"/>
              <a:t>Insert presentation title in footer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F10AA22-7383-4F49-87C9-FE0A84CB7966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7535769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72357" y="3987307"/>
            <a:ext cx="8160000" cy="2160000"/>
          </a:xfrm>
        </p:spPr>
        <p:txBody>
          <a:bodyPr anchor="t" anchorCtr="0"/>
          <a:lstStyle>
            <a:lvl1pPr>
              <a:lnSpc>
                <a:spcPct val="8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add section title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6AD5A6-884D-4BBA-9C04-1299DB54BBE1}" type="datetime1">
              <a:rPr lang="en-AU" smtClean="0"/>
              <a:t>16/02/2022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r>
              <a:rPr lang="en-AU" smtClean="0"/>
              <a:t>Insert presentation title in footer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F10AA22-7383-4F49-87C9-FE0A84CB7966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3" name="Rectangle 2"/>
          <p:cNvSpPr/>
          <p:nvPr userDrawn="1"/>
        </p:nvSpPr>
        <p:spPr>
          <a:xfrm>
            <a:off x="1" y="980728"/>
            <a:ext cx="12240683" cy="2592288"/>
          </a:xfrm>
          <a:prstGeom prst="rect">
            <a:avLst/>
          </a:prstGeom>
          <a:solidFill>
            <a:srgbClr val="B2E4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</p:spTree>
    <p:extLst>
      <p:ext uri="{BB962C8B-B14F-4D97-AF65-F5344CB8AC3E}">
        <p14:creationId xmlns:p14="http://schemas.microsoft.com/office/powerpoint/2010/main" val="2609115230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>
          <a:xfrm>
            <a:off x="0" y="6359034"/>
            <a:ext cx="12192000" cy="0"/>
          </a:xfrm>
          <a:prstGeom prst="line">
            <a:avLst/>
          </a:prstGeom>
          <a:ln w="57150">
            <a:solidFill>
              <a:srgbClr val="00B0B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72357" y="1754076"/>
            <a:ext cx="8160000" cy="2160000"/>
          </a:xfrm>
        </p:spPr>
        <p:txBody>
          <a:bodyPr anchor="t" anchorCtr="0"/>
          <a:lstStyle>
            <a:lvl1pPr>
              <a:lnSpc>
                <a:spcPct val="8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add section title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D14903A-FB95-4247-A56B-87C17A2A86F1}" type="datetime1">
              <a:rPr lang="en-AU" smtClean="0"/>
              <a:t>16/02/2022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r>
              <a:rPr lang="en-AU" smtClean="0"/>
              <a:t>Insert presentation title in footer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F10AA22-7383-4F49-87C9-FE0A84CB7966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66254663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/Break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6332400"/>
          </a:xfrm>
          <a:prstGeom prst="rect">
            <a:avLst/>
          </a:prstGeom>
          <a:solidFill>
            <a:srgbClr val="B1E4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72357" y="720318"/>
            <a:ext cx="9600000" cy="5164549"/>
          </a:xfrm>
        </p:spPr>
        <p:txBody>
          <a:bodyPr anchor="t" anchorCtr="0"/>
          <a:lstStyle>
            <a:lvl1pPr>
              <a:lnSpc>
                <a:spcPct val="110000"/>
              </a:lnSpc>
              <a:defRPr sz="4000" i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add text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2DB4F3A-8A16-47A2-8369-DC0CD9C8F65D}" type="datetime1">
              <a:rPr lang="en-AU" smtClean="0"/>
              <a:t>16/02/2022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r>
              <a:rPr lang="en-AU" smtClean="0"/>
              <a:t>Insert presentation title in footer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F10AA22-7383-4F49-87C9-FE0A84CB7966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31538511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633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72357" y="1529176"/>
            <a:ext cx="8160000" cy="1081383"/>
          </a:xfrm>
        </p:spPr>
        <p:txBody>
          <a:bodyPr anchor="b" anchorCtr="0"/>
          <a:lstStyle>
            <a:lvl1pPr>
              <a:lnSpc>
                <a:spcPct val="80000"/>
              </a:lnSpc>
              <a:defRPr sz="6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add text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72357" y="3004846"/>
            <a:ext cx="8160000" cy="1080000"/>
          </a:xfrm>
        </p:spPr>
        <p:txBody>
          <a:bodyPr/>
          <a:lstStyle>
            <a:lvl1pPr marL="0" indent="0" algn="l">
              <a:lnSpc>
                <a:spcPct val="95000"/>
              </a:lnSpc>
              <a:spcBef>
                <a:spcPts val="0"/>
              </a:spcBef>
              <a:buNone/>
              <a:defRPr sz="2500" i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subtitle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B919699-CFCB-4F17-BF24-204C1E5629E7}" type="datetime1">
              <a:rPr lang="en-AU" smtClean="0"/>
              <a:t>16/02/2022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r>
              <a:rPr lang="en-AU" smtClean="0"/>
              <a:t>Insert presentation title in footer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F10AA22-7383-4F49-87C9-FE0A84CB7966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43391490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1AF29-D7AC-413F-A71F-1A4C42563919}" type="datetime1">
              <a:rPr lang="en-AU" smtClean="0"/>
              <a:t>16/02/2022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r>
              <a:rPr lang="en-AU" smtClean="0"/>
              <a:t>Insert presentation title in footer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0AA22-7383-4F49-87C9-FE0A84CB796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0897191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237" y="472165"/>
            <a:ext cx="10629531" cy="10126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1236" y="1530001"/>
            <a:ext cx="5047448" cy="4525963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AU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3317" y="1530001"/>
            <a:ext cx="5047448" cy="4525963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AU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AE24-7C7A-4F40-B44E-CCEDBCE2F54D}" type="datetime1">
              <a:rPr lang="en-AU" smtClean="0"/>
              <a:t>16/02/2022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r>
              <a:rPr lang="en-AU" smtClean="0"/>
              <a:t>Insert presentation title in footer</a:t>
            </a: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0AA22-7383-4F49-87C9-FE0A84CB796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3237428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237" y="472165"/>
            <a:ext cx="10629531" cy="10126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235" y="1529176"/>
            <a:ext cx="598684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59D6A-E757-4B26-9604-918E5CEB0D65}" type="datetime1">
              <a:rPr lang="en-AU" smtClean="0"/>
              <a:t>16/02/2022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r>
              <a:rPr lang="en-AU" smtClean="0"/>
              <a:t>Insert presentation title in footer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04437" y="6391867"/>
            <a:ext cx="730883" cy="365125"/>
          </a:xfrm>
        </p:spPr>
        <p:txBody>
          <a:bodyPr/>
          <a:lstStyle/>
          <a:p>
            <a:fld id="{EF10AA22-7383-4F49-87C9-FE0A84CB7966}" type="slidenum">
              <a:rPr lang="en-AU" smtClean="0"/>
              <a:t>‹#›</a:t>
            </a:fld>
            <a:endParaRPr lang="en-AU"/>
          </a:p>
        </p:txBody>
      </p:sp>
      <p:sp>
        <p:nvSpPr>
          <p:cNvPr id="8" name="Content Placeholder 2"/>
          <p:cNvSpPr>
            <a:spLocks noGrp="1"/>
          </p:cNvSpPr>
          <p:nvPr>
            <p:ph idx="13" hasCustomPrompt="1"/>
          </p:nvPr>
        </p:nvSpPr>
        <p:spPr>
          <a:xfrm>
            <a:off x="7570765" y="2060848"/>
            <a:ext cx="3840000" cy="2708328"/>
          </a:xfrm>
          <a:solidFill>
            <a:srgbClr val="B1E4E3"/>
          </a:solidFill>
        </p:spPr>
        <p:txBody>
          <a:bodyPr/>
          <a:lstStyle>
            <a:lvl1pPr>
              <a:lnSpc>
                <a:spcPct val="100000"/>
              </a:lnSpc>
              <a:defRPr sz="1600" baseline="0">
                <a:latin typeface="+mj-lt"/>
              </a:defRPr>
            </a:lvl1pPr>
            <a:lvl2pPr>
              <a:lnSpc>
                <a:spcPct val="100000"/>
              </a:lnSpc>
              <a:defRPr sz="1600">
                <a:latin typeface="+mj-lt"/>
              </a:defRPr>
            </a:lvl2pPr>
            <a:lvl3pPr>
              <a:lnSpc>
                <a:spcPct val="100000"/>
              </a:lnSpc>
              <a:defRPr sz="1600">
                <a:latin typeface="+mj-lt"/>
              </a:defRPr>
            </a:lvl3pPr>
            <a:lvl4pPr>
              <a:lnSpc>
                <a:spcPct val="100000"/>
              </a:lnSpc>
              <a:defRPr sz="1600">
                <a:latin typeface="+mj-lt"/>
              </a:defRPr>
            </a:lvl4pPr>
            <a:lvl5pPr>
              <a:lnSpc>
                <a:spcPct val="100000"/>
              </a:lnSpc>
              <a:defRPr sz="1600">
                <a:latin typeface="+mj-lt"/>
              </a:defRPr>
            </a:lvl5pPr>
          </a:lstStyle>
          <a:p>
            <a:pPr lvl="0"/>
            <a:r>
              <a:rPr lang="en-US" dirty="0" smtClean="0"/>
              <a:t>Click icon to add chart, table or diagram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7570765" y="1529177"/>
            <a:ext cx="3840000" cy="477176"/>
          </a:xfrm>
        </p:spPr>
        <p:txBody>
          <a:bodyPr tIns="36000" anchor="t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chart title</a:t>
            </a:r>
          </a:p>
        </p:txBody>
      </p:sp>
    </p:spTree>
    <p:extLst>
      <p:ext uri="{BB962C8B-B14F-4D97-AF65-F5344CB8AC3E}">
        <p14:creationId xmlns:p14="http://schemas.microsoft.com/office/powerpoint/2010/main" val="1331738392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237" y="472165"/>
            <a:ext cx="10629531" cy="10126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235" y="1529176"/>
            <a:ext cx="598684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68D2-F25B-4A19-8B04-6CD06150AC40}" type="datetime1">
              <a:rPr lang="en-AU" smtClean="0"/>
              <a:t>16/02/2022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r>
              <a:rPr lang="en-AU" smtClean="0"/>
              <a:t>Insert presentation title in footer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04437" y="6391867"/>
            <a:ext cx="730883" cy="365125"/>
          </a:xfrm>
        </p:spPr>
        <p:txBody>
          <a:bodyPr/>
          <a:lstStyle/>
          <a:p>
            <a:fld id="{EF10AA22-7383-4F49-87C9-FE0A84CB7966}" type="slidenum">
              <a:rPr lang="en-AU" smtClean="0"/>
              <a:t>‹#›</a:t>
            </a:fld>
            <a:endParaRPr lang="en-AU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70765" y="1529176"/>
            <a:ext cx="3840000" cy="3240000"/>
          </a:xfrm>
          <a:solidFill>
            <a:srgbClr val="B1E4E3"/>
          </a:solidFill>
        </p:spPr>
        <p:txBody>
          <a:bodyPr/>
          <a:lstStyle>
            <a:lvl1pPr>
              <a:lnSpc>
                <a:spcPct val="100000"/>
              </a:lnSpc>
              <a:defRPr sz="1600">
                <a:latin typeface="+mj-lt"/>
              </a:defRPr>
            </a:lvl1pPr>
          </a:lstStyle>
          <a:p>
            <a:r>
              <a:rPr lang="en-US" smtClean="0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10115489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332400"/>
            <a:ext cx="12192000" cy="52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1237" y="472165"/>
            <a:ext cx="10629531" cy="101261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1237" y="1529176"/>
            <a:ext cx="10629531" cy="4525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7777" y="6391867"/>
            <a:ext cx="284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fld id="{EDF24D5F-2844-4E91-A1E1-DABACD56299B}" type="datetime1">
              <a:rPr lang="en-AU" smtClean="0"/>
              <a:t>16/02/2022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81237" y="6391867"/>
            <a:ext cx="8675139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r>
              <a:rPr lang="en-AU" smtClean="0"/>
              <a:t>Insert presentation title in footer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04437" y="6391867"/>
            <a:ext cx="73088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fld id="{EF10AA22-7383-4F49-87C9-FE0A84CB7966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8" name="JS SlideHeader"/>
          <p:cNvSpPr txBox="1"/>
          <p:nvPr userDrawn="1"/>
        </p:nvSpPr>
        <p:spPr>
          <a:xfrm>
            <a:off x="1219200" y="63505"/>
            <a:ext cx="97536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AU" sz="1200" b="1" i="0" u="none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57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8" r:id="rId4"/>
    <p:sldLayoutId id="2147483662" r:id="rId5"/>
    <p:sldLayoutId id="2147483650" r:id="rId6"/>
    <p:sldLayoutId id="2147483652" r:id="rId7"/>
    <p:sldLayoutId id="2147483659" r:id="rId8"/>
    <p:sldLayoutId id="2147483660" r:id="rId9"/>
    <p:sldLayoutId id="2147483661" r:id="rId10"/>
    <p:sldLayoutId id="2147483654" r:id="rId11"/>
    <p:sldLayoutId id="2147483655" r:id="rId12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10000"/>
        </a:lnSpc>
        <a:spcBef>
          <a:spcPts val="12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41338" indent="-274638" algn="l" defTabSz="914400" rtl="0" eaLnBrk="1" latinLnBrk="0" hangingPunct="1">
        <a:lnSpc>
          <a:spcPct val="110000"/>
        </a:lnSpc>
        <a:spcBef>
          <a:spcPts val="3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8038" indent="-274638" algn="l" defTabSz="914400" rtl="0" eaLnBrk="1" latinLnBrk="0" hangingPunct="1">
        <a:lnSpc>
          <a:spcPct val="110000"/>
        </a:lnSpc>
        <a:spcBef>
          <a:spcPts val="3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74738" indent="-266700" algn="l" defTabSz="914400" rtl="0" eaLnBrk="1" latinLnBrk="0" hangingPunct="1">
        <a:lnSpc>
          <a:spcPct val="110000"/>
        </a:lnSpc>
        <a:spcBef>
          <a:spcPts val="3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39850" indent="-265113" algn="l" defTabSz="914400" rtl="0" eaLnBrk="1" latinLnBrk="0" hangingPunct="1">
        <a:lnSpc>
          <a:spcPct val="110000"/>
        </a:lnSpc>
        <a:spcBef>
          <a:spcPts val="3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ifs.gov.au/cfca/expert-panel-project/program-planning-evaluation-guid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hyperlink" Target="mailto:fac-expert-panel@aifs.gov.au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1502" y="692696"/>
            <a:ext cx="7972148" cy="508563"/>
          </a:xfrm>
        </p:spPr>
        <p:txBody>
          <a:bodyPr/>
          <a:lstStyle/>
          <a:p>
            <a:r>
              <a:rPr lang="en-AU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Program logic – What is a program logic?</a:t>
            </a:r>
            <a:endParaRPr lang="en-AU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1502" y="1412776"/>
            <a:ext cx="9848996" cy="2880320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AU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This will be explored in more detail in the next webinar led by the </a:t>
            </a:r>
            <a:r>
              <a:rPr lang="en-AU" dirty="0" smtClean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Evidence </a:t>
            </a:r>
            <a:r>
              <a:rPr lang="en-AU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and Evaluation Support Team at </a:t>
            </a:r>
            <a:r>
              <a:rPr lang="en-AU" dirty="0" smtClean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AIFS</a:t>
            </a:r>
            <a:r>
              <a:rPr lang="en-AU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  <a:p>
            <a:pPr lvl="1"/>
            <a:r>
              <a:rPr lang="en-AU" dirty="0">
                <a:latin typeface="Calibri Light" panose="020F0302020204030204" pitchFamily="34" charset="0"/>
                <a:cs typeface="Calibri Light" panose="020F0302020204030204" pitchFamily="34" charset="0"/>
              </a:rPr>
              <a:t>Tuesday, December 7, 2021 – 1 – 2 PM </a:t>
            </a:r>
            <a:r>
              <a:rPr lang="en-AU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AEDT.</a:t>
            </a:r>
            <a:endParaRPr lang="en-AU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AU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 </a:t>
            </a:r>
            <a:r>
              <a:rPr lang="en-AU" dirty="0">
                <a:latin typeface="Calibri Light" panose="020F0302020204030204" pitchFamily="34" charset="0"/>
                <a:cs typeface="Calibri Light" panose="020F0302020204030204" pitchFamily="34" charset="0"/>
              </a:rPr>
              <a:t>program logic </a:t>
            </a:r>
            <a:r>
              <a:rPr lang="en-AU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is a visual representation of the resources and activities that make up the program and the changes we expect from them.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AU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Program logics will provide evidence of how each service will achieve its outcomes and ensure the intended outcomes are appropriate.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0AA22-7383-4F49-87C9-FE0A84CB7966}" type="slidenum">
              <a:rPr lang="en-AU" smtClean="0">
                <a:latin typeface="Calibri Light" panose="020F0302020204030204" pitchFamily="34" charset="0"/>
                <a:cs typeface="Calibri Light" panose="020F0302020204030204" pitchFamily="34" charset="0"/>
              </a:rPr>
              <a:t>1</a:t>
            </a:fld>
            <a:endParaRPr lang="en-AU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95400" y="6391867"/>
            <a:ext cx="7972148" cy="365125"/>
          </a:xfrm>
        </p:spPr>
        <p:txBody>
          <a:bodyPr/>
          <a:lstStyle/>
          <a:p>
            <a:pPr algn="l"/>
            <a:r>
              <a:rPr lang="en-AU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Families and Children Activity  – Program Logic Information Session 2021</a:t>
            </a:r>
            <a:endParaRPr lang="en-AU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43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AU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Families and Children Activity  – Program Logic Information Session 2021</a:t>
            </a:r>
            <a:endParaRPr lang="en-AU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0AA22-7383-4F49-87C9-FE0A84CB7966}" type="slidenum">
              <a:rPr lang="en-AU" smtClean="0"/>
              <a:t>10</a:t>
            </a:fld>
            <a:endParaRPr lang="en-AU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71200" y="616181"/>
            <a:ext cx="10629531" cy="508564"/>
          </a:xfrm>
        </p:spPr>
        <p:txBody>
          <a:bodyPr/>
          <a:lstStyle/>
          <a:p>
            <a:r>
              <a:rPr lang="en-AU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Wrap-up</a:t>
            </a:r>
            <a:endParaRPr lang="en-AU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71200" y="1124745"/>
            <a:ext cx="9849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sz="20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Many </a:t>
            </a:r>
            <a:r>
              <a:rPr lang="en-AU" sz="2000" dirty="0" err="1" smtClean="0">
                <a:latin typeface="Calibri Light" panose="020F0302020204030204" pitchFamily="34" charset="0"/>
                <a:cs typeface="Calibri Light" panose="020F0302020204030204" pitchFamily="34" charset="0"/>
              </a:rPr>
              <a:t>FaC</a:t>
            </a: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Activity service providers are required to submit a </a:t>
            </a: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program </a:t>
            </a:r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logic for </a:t>
            </a: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their </a:t>
            </a:r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funded </a:t>
            </a: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programs: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Draft program logic by 31 March 2022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Final </a:t>
            </a:r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program </a:t>
            </a: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logic by 30 </a:t>
            </a:r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June </a:t>
            </a: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2023</a:t>
            </a:r>
          </a:p>
          <a:p>
            <a:endParaRPr lang="en-AU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Program logic template and examples can be found on the DSS </a:t>
            </a: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website</a:t>
            </a:r>
          </a:p>
          <a:p>
            <a:endParaRPr lang="en-AU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The program logic assessment criteria will be made available to you shortly.</a:t>
            </a:r>
          </a:p>
          <a:p>
            <a:endParaRPr lang="en-AU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If you have any questions, register for the next webinar or contact your Funding Arrangement Manager to discuss.</a:t>
            </a:r>
            <a:endParaRPr lang="en-AU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26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Thank you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Family Policy </a:t>
            </a:r>
          </a:p>
          <a:p>
            <a:r>
              <a:rPr lang="en-GB" dirty="0" smtClean="0"/>
              <a:t>families@dss.gov.au 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0AA22-7383-4F49-87C9-FE0A84CB7966}" type="slidenum">
              <a:rPr lang="en-AU" smtClean="0">
                <a:latin typeface="Calibri Light" panose="020F0302020204030204" pitchFamily="34" charset="0"/>
                <a:cs typeface="Calibri Light" panose="020F0302020204030204" pitchFamily="34" charset="0"/>
              </a:rPr>
              <a:pPr/>
              <a:t>11</a:t>
            </a:fld>
            <a:endParaRPr lang="en-AU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95400" y="6391867"/>
            <a:ext cx="7874506" cy="365125"/>
          </a:xfrm>
        </p:spPr>
        <p:txBody>
          <a:bodyPr/>
          <a:lstStyle/>
          <a:p>
            <a:pPr algn="l"/>
            <a:r>
              <a:rPr lang="en-AU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Families and Children Activity  – Program Logic Information Session 2021</a:t>
            </a:r>
            <a:endParaRPr lang="en-AU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1502" y="692696"/>
            <a:ext cx="7972148" cy="508563"/>
          </a:xfrm>
        </p:spPr>
        <p:txBody>
          <a:bodyPr/>
          <a:lstStyle/>
          <a:p>
            <a:r>
              <a:rPr lang="en-AU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Program logic – Requirements</a:t>
            </a:r>
            <a:endParaRPr lang="en-AU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1502" y="1412776"/>
            <a:ext cx="9848996" cy="2880320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AU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Service </a:t>
            </a:r>
            <a:r>
              <a:rPr lang="en-AU" dirty="0">
                <a:latin typeface="Calibri Light" panose="020F0302020204030204" pitchFamily="34" charset="0"/>
                <a:cs typeface="Calibri Light" panose="020F0302020204030204" pitchFamily="34" charset="0"/>
              </a:rPr>
              <a:t>providers </a:t>
            </a:r>
            <a:r>
              <a:rPr lang="en-AU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are required </a:t>
            </a:r>
            <a:r>
              <a:rPr lang="en-AU" dirty="0">
                <a:latin typeface="Calibri Light" panose="020F0302020204030204" pitchFamily="34" charset="0"/>
                <a:cs typeface="Calibri Light" panose="020F0302020204030204" pitchFamily="34" charset="0"/>
              </a:rPr>
              <a:t>to develop a program logic for each funded </a:t>
            </a:r>
            <a:r>
              <a:rPr lang="en-AU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activity. </a:t>
            </a:r>
          </a:p>
          <a:p>
            <a:pPr lvl="1">
              <a:lnSpc>
                <a:spcPct val="100000"/>
              </a:lnSpc>
            </a:pPr>
            <a:r>
              <a:rPr lang="en-AU" dirty="0">
                <a:latin typeface="Calibri Light" panose="020F0302020204030204" pitchFamily="34" charset="0"/>
                <a:cs typeface="Calibri Light" panose="020F0302020204030204" pitchFamily="34" charset="0"/>
              </a:rPr>
              <a:t>Service providers must submit their draft program logic </a:t>
            </a:r>
            <a:r>
              <a:rPr lang="en-AU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by 31 </a:t>
            </a:r>
            <a:r>
              <a:rPr lang="en-AU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March 2022</a:t>
            </a:r>
          </a:p>
          <a:p>
            <a:pPr lvl="1">
              <a:lnSpc>
                <a:spcPct val="100000"/>
              </a:lnSpc>
            </a:pPr>
            <a:r>
              <a:rPr lang="en-AU" dirty="0">
                <a:latin typeface="Calibri Light" panose="020F0302020204030204" pitchFamily="34" charset="0"/>
                <a:cs typeface="Calibri Light" panose="020F0302020204030204" pitchFamily="34" charset="0"/>
              </a:rPr>
              <a:t>Service providers must submit their </a:t>
            </a:r>
            <a:r>
              <a:rPr lang="en-AU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final </a:t>
            </a:r>
            <a:r>
              <a:rPr lang="en-AU" dirty="0">
                <a:latin typeface="Calibri Light" panose="020F0302020204030204" pitchFamily="34" charset="0"/>
                <a:cs typeface="Calibri Light" panose="020F0302020204030204" pitchFamily="34" charset="0"/>
              </a:rPr>
              <a:t>program logic </a:t>
            </a:r>
            <a:r>
              <a:rPr lang="en-AU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by </a:t>
            </a:r>
            <a:r>
              <a:rPr lang="en-AU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30 June 2023</a:t>
            </a:r>
            <a:endParaRPr lang="en-AU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AU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This requirement applies to the following programs:</a:t>
            </a:r>
          </a:p>
          <a:p>
            <a:pPr lvl="1">
              <a:lnSpc>
                <a:spcPct val="100000"/>
              </a:lnSpc>
            </a:pPr>
            <a:r>
              <a:rPr lang="en-AU" dirty="0">
                <a:latin typeface="Calibri Light" panose="020F0302020204030204" pitchFamily="34" charset="0"/>
                <a:cs typeface="Calibri Light" panose="020F0302020204030204" pitchFamily="34" charset="0"/>
              </a:rPr>
              <a:t>Budget Based Funded</a:t>
            </a:r>
          </a:p>
          <a:p>
            <a:pPr lvl="1">
              <a:lnSpc>
                <a:spcPct val="100000"/>
              </a:lnSpc>
            </a:pPr>
            <a:r>
              <a:rPr lang="en-AU" dirty="0">
                <a:latin typeface="Calibri Light" panose="020F0302020204030204" pitchFamily="34" charset="0"/>
                <a:cs typeface="Calibri Light" panose="020F0302020204030204" pitchFamily="34" charset="0"/>
              </a:rPr>
              <a:t>Children and Parenting Support (CaPS) services</a:t>
            </a:r>
          </a:p>
          <a:p>
            <a:pPr lvl="1">
              <a:lnSpc>
                <a:spcPct val="100000"/>
              </a:lnSpc>
            </a:pPr>
            <a:r>
              <a:rPr lang="en-AU" dirty="0">
                <a:latin typeface="Calibri Light" panose="020F0302020204030204" pitchFamily="34" charset="0"/>
                <a:cs typeface="Calibri Light" panose="020F0302020204030204" pitchFamily="34" charset="0"/>
              </a:rPr>
              <a:t>Family and Relationship Services (</a:t>
            </a:r>
            <a:r>
              <a:rPr lang="en-AU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FaRS</a:t>
            </a:r>
            <a:r>
              <a:rPr lang="en-AU" dirty="0">
                <a:latin typeface="Calibri Light" panose="020F0302020204030204" pitchFamily="34" charset="0"/>
                <a:cs typeface="Calibri Light" panose="020F0302020204030204" pitchFamily="34" charset="0"/>
              </a:rPr>
              <a:t>), including Specialised Family Violence Services</a:t>
            </a:r>
          </a:p>
          <a:p>
            <a:pPr lvl="1">
              <a:lnSpc>
                <a:spcPct val="100000"/>
              </a:lnSpc>
            </a:pPr>
            <a:r>
              <a:rPr lang="en-AU" dirty="0">
                <a:latin typeface="Calibri Light" panose="020F0302020204030204" pitchFamily="34" charset="0"/>
                <a:cs typeface="Calibri Light" panose="020F0302020204030204" pitchFamily="34" charset="0"/>
              </a:rPr>
              <a:t>Family Mental Health Support Services</a:t>
            </a:r>
            <a:r>
              <a:rPr lang="en-AU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  <a:endParaRPr lang="en-AU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0AA22-7383-4F49-87C9-FE0A84CB7966}" type="slidenum">
              <a:rPr lang="en-AU" smtClean="0">
                <a:latin typeface="Calibri Light" panose="020F0302020204030204" pitchFamily="34" charset="0"/>
                <a:cs typeface="Calibri Light" panose="020F0302020204030204" pitchFamily="34" charset="0"/>
              </a:rPr>
              <a:t>2</a:t>
            </a:fld>
            <a:endParaRPr lang="en-AU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95400" y="6391867"/>
            <a:ext cx="7972148" cy="365125"/>
          </a:xfrm>
        </p:spPr>
        <p:txBody>
          <a:bodyPr/>
          <a:lstStyle/>
          <a:p>
            <a:pPr algn="l"/>
            <a:r>
              <a:rPr lang="en-AU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Families and Children Activity  – Program Logic Information Session 2021</a:t>
            </a:r>
            <a:endParaRPr lang="en-AU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89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101" y="688189"/>
            <a:ext cx="10629531" cy="1012619"/>
          </a:xfrm>
        </p:spPr>
        <p:txBody>
          <a:bodyPr/>
          <a:lstStyle/>
          <a:p>
            <a:r>
              <a:rPr lang="en-AU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Program logic - Template</a:t>
            </a:r>
            <a:endParaRPr lang="en-AU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AU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Families and Children Activity  – Program Logic Information Session 2021</a:t>
            </a:r>
            <a:endParaRPr lang="en-AU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0AA22-7383-4F49-87C9-FE0A84CB7966}" type="slidenum">
              <a:rPr lang="en-AU" smtClean="0"/>
              <a:t>3</a:t>
            </a:fld>
            <a:endParaRPr lang="en-AU"/>
          </a:p>
        </p:txBody>
      </p:sp>
      <p:sp>
        <p:nvSpPr>
          <p:cNvPr id="7" name="TextBox 6"/>
          <p:cNvSpPr txBox="1"/>
          <p:nvPr/>
        </p:nvSpPr>
        <p:spPr>
          <a:xfrm>
            <a:off x="939078" y="1487433"/>
            <a:ext cx="38446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Program logic template and other support documents are available on the DSS website.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You may use an existing template if your organisation has one.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Multiple and </a:t>
            </a:r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ingle service.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Linkages with Activity Work Plans (AWPs).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9857" y="1241308"/>
            <a:ext cx="7000874" cy="4851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994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1201" y="616181"/>
            <a:ext cx="9849599" cy="436556"/>
          </a:xfrm>
        </p:spPr>
        <p:txBody>
          <a:bodyPr/>
          <a:lstStyle/>
          <a:p>
            <a:r>
              <a:rPr lang="en-AU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Program logic - Process</a:t>
            </a:r>
            <a:endParaRPr lang="en-AU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AU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Families and Children Activity  – Program Logic Information Session 2021</a:t>
            </a:r>
            <a:endParaRPr lang="en-AU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0AA22-7383-4F49-87C9-FE0A84CB7966}" type="slidenum">
              <a:rPr lang="en-AU" smtClean="0"/>
              <a:t>4</a:t>
            </a:fld>
            <a:endParaRPr lang="en-AU"/>
          </a:p>
        </p:txBody>
      </p:sp>
      <p:sp>
        <p:nvSpPr>
          <p:cNvPr id="8" name="TextBox 7"/>
          <p:cNvSpPr txBox="1"/>
          <p:nvPr/>
        </p:nvSpPr>
        <p:spPr>
          <a:xfrm>
            <a:off x="1171200" y="1122490"/>
            <a:ext cx="9849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Service providers must develop </a:t>
            </a:r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a draft program </a:t>
            </a: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logic:</a:t>
            </a:r>
            <a:endParaRPr lang="en-AU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Use the department’s template (available on the DSS Website)</a:t>
            </a:r>
          </a:p>
          <a:p>
            <a:pPr marL="285750" indent="-285750">
              <a:buFontTx/>
              <a:buChar char="-"/>
            </a:pP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Examples have also been provided to assist providers to complete this requirement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Two example types: Multiple service and single service</a:t>
            </a:r>
          </a:p>
          <a:p>
            <a:pPr marL="285750" indent="-285750">
              <a:buFontTx/>
              <a:buChar char="-"/>
            </a:pP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Further support is available through FAMs, the Evidence and Evaluation Support Team at AIFS, and online resources</a:t>
            </a:r>
          </a:p>
          <a:p>
            <a:pPr marL="285750" indent="-285750">
              <a:buFontTx/>
              <a:buChar char="-"/>
            </a:pPr>
            <a:endParaRPr lang="en-AU" sz="20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Check your funding agreement for your program logic milestones. In general these are:</a:t>
            </a:r>
          </a:p>
          <a:p>
            <a:pPr marL="285750" indent="-285750">
              <a:buFontTx/>
              <a:buChar char="-"/>
            </a:pP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Service providers must submit their draft </a:t>
            </a:r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program logic </a:t>
            </a:r>
            <a:r>
              <a:rPr lang="en-AU" sz="2000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by </a:t>
            </a:r>
            <a:r>
              <a:rPr lang="en-AU" sz="2000" u="sng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31 March 2022</a:t>
            </a:r>
          </a:p>
          <a:p>
            <a:pPr marL="285750" indent="-285750">
              <a:buFontTx/>
              <a:buChar char="-"/>
            </a:pPr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Service providers must submit their f</a:t>
            </a: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inal </a:t>
            </a:r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program logic </a:t>
            </a:r>
            <a:r>
              <a:rPr lang="en-AU" sz="2000" u="sng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by 30 June 2023.</a:t>
            </a:r>
            <a:endParaRPr lang="en-AU" sz="2000" u="sng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45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3432" y="832205"/>
            <a:ext cx="10629531" cy="1012619"/>
          </a:xfrm>
        </p:spPr>
        <p:txBody>
          <a:bodyPr/>
          <a:lstStyle/>
          <a:p>
            <a:r>
              <a:rPr lang="en-AU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Program logics - Assessment</a:t>
            </a:r>
            <a:endParaRPr lang="en-AU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AU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Families and Children Activity  – Program Logic Information Session 2021</a:t>
            </a:r>
            <a:endParaRPr lang="en-AU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0AA22-7383-4F49-87C9-FE0A84CB7966}" type="slidenum">
              <a:rPr lang="en-AU" smtClean="0"/>
              <a:t>5</a:t>
            </a:fld>
            <a:endParaRPr lang="en-AU"/>
          </a:p>
        </p:txBody>
      </p:sp>
      <p:sp>
        <p:nvSpPr>
          <p:cNvPr id="8" name="TextBox 7"/>
          <p:cNvSpPr txBox="1"/>
          <p:nvPr/>
        </p:nvSpPr>
        <p:spPr>
          <a:xfrm>
            <a:off x="911425" y="1567820"/>
            <a:ext cx="1036915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Once you have submitted your draft program </a:t>
            </a:r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logic </a:t>
            </a: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to your FAM, your FAM will assess this to ensure you have: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completed the template correctly and in </a:t>
            </a: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full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u</a:t>
            </a: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sed research and evidence</a:t>
            </a:r>
            <a:endParaRPr lang="en-AU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provided all the necessary </a:t>
            </a:r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information and included enough detail in each </a:t>
            </a: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section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established </a:t>
            </a:r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a logical program pathway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included a theory of change </a:t>
            </a: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statement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demonstrated accuracy and consistency with the objectives of the Families and Children Activity.</a:t>
            </a:r>
          </a:p>
          <a:p>
            <a:endParaRPr lang="en-AU" sz="20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Where required, FAMs will provide feedback on draft program logics to service providers for action, with the goal of finalising the program logics by 30 June 2023.</a:t>
            </a:r>
          </a:p>
        </p:txBody>
      </p:sp>
    </p:spTree>
    <p:extLst>
      <p:ext uri="{BB962C8B-B14F-4D97-AF65-F5344CB8AC3E}">
        <p14:creationId xmlns:p14="http://schemas.microsoft.com/office/powerpoint/2010/main" val="368736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3432" y="476672"/>
            <a:ext cx="10629531" cy="1012619"/>
          </a:xfrm>
        </p:spPr>
        <p:txBody>
          <a:bodyPr/>
          <a:lstStyle/>
          <a:p>
            <a:r>
              <a:rPr lang="en-AU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Program logics – Assessment Criteria</a:t>
            </a:r>
            <a:endParaRPr lang="en-AU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AU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Families and Children Activity  – Program Logic Information Session 2021</a:t>
            </a:r>
            <a:endParaRPr lang="en-AU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0AA22-7383-4F49-87C9-FE0A84CB7966}" type="slidenum">
              <a:rPr lang="en-AU" smtClean="0"/>
              <a:t>6</a:t>
            </a:fld>
            <a:endParaRPr lang="en-AU"/>
          </a:p>
        </p:txBody>
      </p:sp>
      <p:sp>
        <p:nvSpPr>
          <p:cNvPr id="8" name="TextBox 7"/>
          <p:cNvSpPr txBox="1"/>
          <p:nvPr/>
        </p:nvSpPr>
        <p:spPr>
          <a:xfrm>
            <a:off x="911425" y="1076538"/>
            <a:ext cx="103691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The department is finalising the assessment criteria resources and will publish and share these with service providers shortly.</a:t>
            </a:r>
            <a:endParaRPr lang="en-AU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b="37903"/>
          <a:stretch/>
        </p:blipFill>
        <p:spPr>
          <a:xfrm>
            <a:off x="983432" y="1873538"/>
            <a:ext cx="10225136" cy="443578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11624" y="4091429"/>
            <a:ext cx="806489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3800" b="1" dirty="0" smtClean="0">
                <a:solidFill>
                  <a:srgbClr val="FF0000">
                    <a:alpha val="26000"/>
                  </a:srgbClr>
                </a:solidFill>
              </a:rPr>
              <a:t>DRAFT</a:t>
            </a:r>
            <a:endParaRPr lang="en-AU" b="1" dirty="0">
              <a:solidFill>
                <a:srgbClr val="FF0000">
                  <a:alpha val="26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78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AU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Families and Children Activity  – Program Logic Information Session 2021</a:t>
            </a:r>
            <a:endParaRPr lang="en-AU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0AA22-7383-4F49-87C9-FE0A84CB7966}" type="slidenum">
              <a:rPr lang="en-AU" smtClean="0"/>
              <a:t>7</a:t>
            </a:fld>
            <a:endParaRPr lang="en-A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171200" y="616181"/>
            <a:ext cx="10629531" cy="508564"/>
          </a:xfrm>
        </p:spPr>
        <p:txBody>
          <a:bodyPr/>
          <a:lstStyle/>
          <a:p>
            <a:r>
              <a:rPr lang="en-AU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Program logics – Useful resources</a:t>
            </a:r>
            <a:endParaRPr lang="en-AU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65693" y="908720"/>
            <a:ext cx="98496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sz="20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The department has provided a number of useful resources to assist service providers to develop their program logics. These include:</a:t>
            </a:r>
          </a:p>
          <a:p>
            <a:endParaRPr lang="en-AU" sz="20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Guidance to complete the program logic (available in the template)</a:t>
            </a:r>
          </a:p>
          <a:p>
            <a:endParaRPr lang="en-AU" sz="20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Examples of completed program logics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Assessment criteria (provided to you shortly)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Additional resources on the AIFS website (program </a:t>
            </a:r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planning and </a:t>
            </a: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evaluation guide:</a:t>
            </a:r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 </a:t>
            </a:r>
            <a:r>
              <a:rPr lang="en-AU" sz="2000" u="sng" dirty="0">
                <a:latin typeface="Calibri Light" panose="020F0302020204030204" pitchFamily="34" charset="0"/>
                <a:cs typeface="Calibri Light" panose="020F0302020204030204" pitchFamily="34" charset="0"/>
                <a:hlinkClick r:id="rId3"/>
              </a:rPr>
              <a:t>https://</a:t>
            </a:r>
            <a:r>
              <a:rPr lang="en-AU" sz="2000" u="sng" dirty="0" smtClean="0">
                <a:latin typeface="Calibri Light" panose="020F0302020204030204" pitchFamily="34" charset="0"/>
                <a:cs typeface="Calibri Light" panose="020F0302020204030204" pitchFamily="34" charset="0"/>
                <a:hlinkClick r:id="rId3"/>
              </a:rPr>
              <a:t>aifs.gov.au/cfca/expert-panel-project/program-planning-evaluation-guide</a:t>
            </a:r>
            <a:r>
              <a:rPr lang="en-AU" sz="2000" u="sng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0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AIFS </a:t>
            </a:r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Evidence and Evaluation Support </a:t>
            </a: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Team’s one-on-one </a:t>
            </a:r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support service </a:t>
            </a: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at:</a:t>
            </a:r>
          </a:p>
          <a:p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    </a:t>
            </a:r>
            <a:r>
              <a:rPr lang="en-AU" sz="2000" u="sng" dirty="0" smtClean="0">
                <a:latin typeface="Calibri Light" panose="020F0302020204030204" pitchFamily="34" charset="0"/>
                <a:cs typeface="Calibri Light" panose="020F0302020204030204" pitchFamily="34" charset="0"/>
                <a:hlinkClick r:id="rId4"/>
              </a:rPr>
              <a:t>fac-expert-panel@aifs.gov.au</a:t>
            </a:r>
            <a:endParaRPr lang="en-AU" sz="20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Your Funding Arrangement Manager.</a:t>
            </a:r>
          </a:p>
        </p:txBody>
      </p:sp>
    </p:spTree>
    <p:extLst>
      <p:ext uri="{BB962C8B-B14F-4D97-AF65-F5344CB8AC3E}">
        <p14:creationId xmlns:p14="http://schemas.microsoft.com/office/powerpoint/2010/main" val="211239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AU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Families and Children Activity  – Program Logic Information Session 2021</a:t>
            </a:r>
            <a:endParaRPr lang="en-AU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0AA22-7383-4F49-87C9-FE0A84CB7966}" type="slidenum">
              <a:rPr lang="en-AU" smtClean="0"/>
              <a:t>8</a:t>
            </a:fld>
            <a:endParaRPr lang="en-AU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71200" y="616181"/>
            <a:ext cx="10629531" cy="508564"/>
          </a:xfrm>
        </p:spPr>
        <p:txBody>
          <a:bodyPr/>
          <a:lstStyle/>
          <a:p>
            <a:r>
              <a:rPr lang="en-AU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Questions and Answers</a:t>
            </a:r>
            <a:endParaRPr lang="en-AU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2" name="Picture 1" descr="Questions &amp; Answers Free Stock Photo - Public Domain Picture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5837" y="1772816"/>
            <a:ext cx="5244459" cy="3381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6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AU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Families and Children Activity  – Program Logic Information Session 2021</a:t>
            </a:r>
            <a:endParaRPr lang="en-AU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0AA22-7383-4F49-87C9-FE0A84CB7966}" type="slidenum">
              <a:rPr lang="en-AU" smtClean="0"/>
              <a:t>9</a:t>
            </a:fld>
            <a:endParaRPr lang="en-AU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71200" y="616181"/>
            <a:ext cx="10629531" cy="508564"/>
          </a:xfrm>
        </p:spPr>
        <p:txBody>
          <a:bodyPr/>
          <a:lstStyle/>
          <a:p>
            <a:r>
              <a:rPr lang="en-AU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Next program </a:t>
            </a:r>
            <a:r>
              <a:rPr lang="en-AU" dirty="0">
                <a:latin typeface="Calibri Light" panose="020F0302020204030204" pitchFamily="34" charset="0"/>
                <a:cs typeface="Calibri Light" panose="020F0302020204030204" pitchFamily="34" charset="0"/>
              </a:rPr>
              <a:t>l</a:t>
            </a:r>
            <a:r>
              <a:rPr lang="en-AU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ogic webinar</a:t>
            </a:r>
            <a:endParaRPr lang="en-AU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71200" y="1124745"/>
            <a:ext cx="9849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sz="20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Tuesday, December 7</a:t>
            </a:r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, 2021 </a:t>
            </a: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– 1 – 2 PM AEDT</a:t>
            </a:r>
          </a:p>
          <a:p>
            <a:endParaRPr lang="en-AU" sz="2000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In </a:t>
            </a: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the next session, the AIFS </a:t>
            </a:r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Evidence and Evaluation Support </a:t>
            </a: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Team </a:t>
            </a:r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will provide guidance on how to complete the new program logic template, followed by a Q&amp;A</a:t>
            </a: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  <a:p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  <a:p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The next session will </a:t>
            </a:r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cover:</a:t>
            </a:r>
          </a:p>
          <a:p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•	An overview of the purpose of program logic</a:t>
            </a:r>
          </a:p>
          <a:p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•	What is expected in each part of the template</a:t>
            </a:r>
          </a:p>
          <a:p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•	Tips and tricks</a:t>
            </a:r>
          </a:p>
          <a:p>
            <a:r>
              <a:rPr lang="en-AU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•	Examples of program </a:t>
            </a:r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logics.</a:t>
            </a:r>
          </a:p>
          <a:p>
            <a:endParaRPr lang="en-AU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AU" sz="2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Register via the link in the AIFS newsletter.</a:t>
            </a:r>
          </a:p>
        </p:txBody>
      </p:sp>
    </p:spTree>
    <p:extLst>
      <p:ext uri="{BB962C8B-B14F-4D97-AF65-F5344CB8AC3E}">
        <p14:creationId xmlns:p14="http://schemas.microsoft.com/office/powerpoint/2010/main" val="347928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SS PPT template_Blue">
  <a:themeElements>
    <a:clrScheme name="DS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005A70"/>
      </a:accent1>
      <a:accent2>
        <a:srgbClr val="00B0B9"/>
      </a:accent2>
      <a:accent3>
        <a:srgbClr val="A6192E"/>
      </a:accent3>
      <a:accent4>
        <a:srgbClr val="78BE20"/>
      </a:accent4>
      <a:accent5>
        <a:srgbClr val="275D38"/>
      </a:accent5>
      <a:accent6>
        <a:srgbClr val="500778"/>
      </a:accent6>
      <a:hlink>
        <a:srgbClr val="000000"/>
      </a:hlink>
      <a:folHlink>
        <a:srgbClr val="000000"/>
      </a:folHlink>
    </a:clrScheme>
    <a:fontScheme name="Stronger Relationships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SS PPT Template_Blue" id="{1C2DE03D-4F64-4CC2-8345-398764AAB4D6}" vid="{AE5D0CC2-7F63-4E33-87B7-302198AEDD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DSS PPT Template_Blue</Template>
  <TotalTime>0</TotalTime>
  <Words>845</Words>
  <Application>Microsoft Office PowerPoint</Application>
  <PresentationFormat>Widescreen</PresentationFormat>
  <Paragraphs>122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Georgia</vt:lpstr>
      <vt:lpstr>DSS PPT template_Blue</vt:lpstr>
      <vt:lpstr>Program logic – What is a program logic?</vt:lpstr>
      <vt:lpstr>Program logic – Requirements</vt:lpstr>
      <vt:lpstr>Program logic - Template</vt:lpstr>
      <vt:lpstr>Program logic - Process</vt:lpstr>
      <vt:lpstr>Program logics - Assessment</vt:lpstr>
      <vt:lpstr>Program logics – Assessment Criteria</vt:lpstr>
      <vt:lpstr>Program logics – Useful resources</vt:lpstr>
      <vt:lpstr>Questions and Answers</vt:lpstr>
      <vt:lpstr>Next program logic webinar</vt:lpstr>
      <vt:lpstr>Wrap-up</vt:lpstr>
      <vt:lpstr>Thank you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>[SEC=OFFICIAL]</cp:keywords>
  <cp:lastModifiedBy/>
  <cp:revision>1</cp:revision>
  <dcterms:created xsi:type="dcterms:W3CDTF">2020-10-15T04:31:39Z</dcterms:created>
  <dcterms:modified xsi:type="dcterms:W3CDTF">2022-02-15T21:20:39Z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M_ProtectiveMarkingImage_Header">
    <vt:lpwstr>C:\Program Files (x86)\Common Files\janusNET Shared\janusSEAL\Images\DocumentSlashBlue.png</vt:lpwstr>
  </property>
  <property fmtid="{D5CDD505-2E9C-101B-9397-08002B2CF9AE}" pid="3" name="PM_Caveats_Count">
    <vt:lpwstr>0</vt:lpwstr>
  </property>
  <property fmtid="{D5CDD505-2E9C-101B-9397-08002B2CF9AE}" pid="4" name="PM_DisplayValueSecClassificationWithQualifier">
    <vt:lpwstr>OFFICIAL</vt:lpwstr>
  </property>
  <property fmtid="{D5CDD505-2E9C-101B-9397-08002B2CF9AE}" pid="5" name="PM_Qualifier">
    <vt:lpwstr/>
  </property>
  <property fmtid="{D5CDD505-2E9C-101B-9397-08002B2CF9AE}" pid="6" name="PM_SecurityClassification">
    <vt:lpwstr>OFFICIAL</vt:lpwstr>
  </property>
  <property fmtid="{D5CDD505-2E9C-101B-9397-08002B2CF9AE}" pid="7" name="PM_InsertionValue">
    <vt:lpwstr>OFFICIAL</vt:lpwstr>
  </property>
  <property fmtid="{D5CDD505-2E9C-101B-9397-08002B2CF9AE}" pid="8" name="PM_Originating_FileId">
    <vt:lpwstr>6E743EE0822041DB8B1ED821029B19A6</vt:lpwstr>
  </property>
  <property fmtid="{D5CDD505-2E9C-101B-9397-08002B2CF9AE}" pid="9" name="PM_ProtectiveMarkingValue_Footer">
    <vt:lpwstr>OFFICIAL</vt:lpwstr>
  </property>
  <property fmtid="{D5CDD505-2E9C-101B-9397-08002B2CF9AE}" pid="10" name="PM_Originator_Hash_SHA1">
    <vt:lpwstr>0E6027C0B40DDB8030AD1726CE8D0B3E24C8A99B</vt:lpwstr>
  </property>
  <property fmtid="{D5CDD505-2E9C-101B-9397-08002B2CF9AE}" pid="11" name="PM_OriginationTimeStamp">
    <vt:lpwstr>2022-02-15T21:20:39Z</vt:lpwstr>
  </property>
  <property fmtid="{D5CDD505-2E9C-101B-9397-08002B2CF9AE}" pid="12" name="PM_ProtectiveMarkingValue_Header">
    <vt:lpwstr>OFFICIAL</vt:lpwstr>
  </property>
  <property fmtid="{D5CDD505-2E9C-101B-9397-08002B2CF9AE}" pid="13" name="PM_ProtectiveMarkingImage_Footer">
    <vt:lpwstr>C:\Program Files (x86)\Common Files\janusNET Shared\janusSEAL\Images\DocumentSlashBlue.png</vt:lpwstr>
  </property>
  <property fmtid="{D5CDD505-2E9C-101B-9397-08002B2CF9AE}" pid="14" name="PM_Namespace">
    <vt:lpwstr>gov.au</vt:lpwstr>
  </property>
  <property fmtid="{D5CDD505-2E9C-101B-9397-08002B2CF9AE}" pid="15" name="PM_Version">
    <vt:lpwstr>2018.4</vt:lpwstr>
  </property>
  <property fmtid="{D5CDD505-2E9C-101B-9397-08002B2CF9AE}" pid="16" name="PM_Note">
    <vt:lpwstr/>
  </property>
  <property fmtid="{D5CDD505-2E9C-101B-9397-08002B2CF9AE}" pid="17" name="PM_Markers">
    <vt:lpwstr/>
  </property>
  <property fmtid="{D5CDD505-2E9C-101B-9397-08002B2CF9AE}" pid="18" name="PM_Hash_Version">
    <vt:lpwstr>2018.0</vt:lpwstr>
  </property>
  <property fmtid="{D5CDD505-2E9C-101B-9397-08002B2CF9AE}" pid="19" name="PM_Hash_Salt_Prev">
    <vt:lpwstr>AA1E35E8B46F6F6ACD06AE1F9D630570</vt:lpwstr>
  </property>
  <property fmtid="{D5CDD505-2E9C-101B-9397-08002B2CF9AE}" pid="20" name="PM_Hash_Salt">
    <vt:lpwstr>11A2AA2E7B1E433CFD5D10D93185E2C7</vt:lpwstr>
  </property>
  <property fmtid="{D5CDD505-2E9C-101B-9397-08002B2CF9AE}" pid="21" name="PM_Hash_SHA1">
    <vt:lpwstr>6C3919E52983AD088ACAB5B1294AA6A4578D1018</vt:lpwstr>
  </property>
  <property fmtid="{D5CDD505-2E9C-101B-9397-08002B2CF9AE}" pid="22" name="PM_PrintOutPlacement_PPT">
    <vt:lpwstr/>
  </property>
  <property fmtid="{D5CDD505-2E9C-101B-9397-08002B2CF9AE}" pid="23" name="PM_SecurityClassification_Prev">
    <vt:lpwstr>OFFICIAL</vt:lpwstr>
  </property>
  <property fmtid="{D5CDD505-2E9C-101B-9397-08002B2CF9AE}" pid="24" name="PM_Qualifier_Prev">
    <vt:lpwstr/>
  </property>
  <property fmtid="{D5CDD505-2E9C-101B-9397-08002B2CF9AE}" pid="25" name="PM_Display">
    <vt:lpwstr>OFFICIAL</vt:lpwstr>
  </property>
  <property fmtid="{D5CDD505-2E9C-101B-9397-08002B2CF9AE}" pid="26" name="PM_OriginatorUserAccountName_SHA256">
    <vt:lpwstr>A488ACB6EF6B59CD7782C8BDD04370B8CBD2376A00DDCC3F989714FEDF0C130E</vt:lpwstr>
  </property>
  <property fmtid="{D5CDD505-2E9C-101B-9397-08002B2CF9AE}" pid="27" name="PM_OriginatorDomainName_SHA256">
    <vt:lpwstr>E83A2A66C4061446A7E3732E8D44762184B6B377D962B96C83DC624302585857</vt:lpwstr>
  </property>
</Properties>
</file>