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handoutMasterIdLst>
    <p:handoutMasterId r:id="rId7"/>
  </p:handoutMasterIdLst>
  <p:sldIdLst>
    <p:sldId id="259" r:id="rId2"/>
    <p:sldId id="258" r:id="rId3"/>
    <p:sldId id="262" r:id="rId4"/>
    <p:sldId id="261"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6"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LSH, Ashley" initials="WA" lastIdx="6" clrIdx="0">
    <p:extLst>
      <p:ext uri="{19B8F6BF-5375-455C-9EA6-DF929625EA0E}">
        <p15:presenceInfo xmlns:p15="http://schemas.microsoft.com/office/powerpoint/2012/main" userId="S-1-5-21-1463861888-1148693830-2432142812-149318" providerId="AD"/>
      </p:ext>
    </p:extLst>
  </p:cmAuthor>
  <p:cmAuthor id="2" name="TRUONG, Yasmin" initials="TY" lastIdx="1" clrIdx="1">
    <p:extLst>
      <p:ext uri="{19B8F6BF-5375-455C-9EA6-DF929625EA0E}">
        <p15:presenceInfo xmlns:p15="http://schemas.microsoft.com/office/powerpoint/2012/main" userId="S-1-5-21-1463861888-1148693830-2432142812-140374" providerId="AD"/>
      </p:ext>
    </p:extLst>
  </p:cmAuthor>
  <p:cmAuthor id="3" name="GANZER, Caitlin" initials="GC" lastIdx="1" clrIdx="2">
    <p:extLst>
      <p:ext uri="{19B8F6BF-5375-455C-9EA6-DF929625EA0E}">
        <p15:presenceInfo xmlns:p15="http://schemas.microsoft.com/office/powerpoint/2012/main" userId="S-1-5-21-1463861888-1148693830-2432142812-1664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F1D6"/>
    <a:srgbClr val="2AC45D"/>
    <a:srgbClr val="29BD5A"/>
    <a:srgbClr val="E1A3D1"/>
    <a:srgbClr val="DC94C9"/>
    <a:srgbClr val="D98BC5"/>
    <a:srgbClr val="89BFEB"/>
    <a:srgbClr val="27E1A7"/>
    <a:srgbClr val="45D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767" autoAdjust="0"/>
  </p:normalViewPr>
  <p:slideViewPr>
    <p:cSldViewPr snapToGrid="0">
      <p:cViewPr varScale="1">
        <p:scale>
          <a:sx n="65" d="100"/>
          <a:sy n="65" d="100"/>
        </p:scale>
        <p:origin x="1480" y="52"/>
      </p:cViewPr>
      <p:guideLst>
        <p:guide orient="horz" pos="2146"/>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lgn="ctr"/>
            <a:endParaRPr lang="en-AU" b="1">
              <a:solidFill>
                <a:srgbClr val="FF0000"/>
              </a:solidFill>
              <a:latin typeface="Arial" panose="020B0604020202020204" pitchFamily="34" charset="0"/>
            </a:endParaRP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847FD1B-24DF-498A-90E4-E9B09F1D637D}" type="datetimeFigureOut">
              <a:rPr lang="en-AU" smtClean="0"/>
              <a:t>12/11/2021</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lgn="ctr"/>
            <a:endParaRPr lang="en-AU" b="1">
              <a:solidFill>
                <a:srgbClr val="FF0000"/>
              </a:solidFill>
              <a:latin typeface="Arial" panose="020B0604020202020204" pitchFamily="34" charset="0"/>
            </a:endParaRP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3889700F-9063-4615-93D2-2A2C5FBB30DC}" type="slidenum">
              <a:rPr lang="en-AU" smtClean="0"/>
              <a:t>‹#›</a:t>
            </a:fld>
            <a:endParaRPr lang="en-AU"/>
          </a:p>
        </p:txBody>
      </p:sp>
    </p:spTree>
    <p:extLst>
      <p:ext uri="{BB962C8B-B14F-4D97-AF65-F5344CB8AC3E}">
        <p14:creationId xmlns:p14="http://schemas.microsoft.com/office/powerpoint/2010/main" val="18272113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058" cy="497265"/>
          </a:xfrm>
          <a:prstGeom prst="rect">
            <a:avLst/>
          </a:prstGeom>
        </p:spPr>
        <p:txBody>
          <a:bodyPr vert="horz" lIns="62970" tIns="31485" rIns="62970" bIns="31485" rtlCol="0"/>
          <a:lstStyle>
            <a:lvl1pPr algn="ctr">
              <a:defRPr sz="1200" b="1" i="0" u="none">
                <a:solidFill>
                  <a:srgbClr val="FF0000"/>
                </a:solidFill>
                <a:latin typeface="Arial" panose="020B0604020202020204" pitchFamily="34" charset="0"/>
              </a:defRPr>
            </a:lvl1pPr>
          </a:lstStyle>
          <a:p>
            <a:endParaRPr lang="en-AU" dirty="0"/>
          </a:p>
        </p:txBody>
      </p:sp>
      <p:sp>
        <p:nvSpPr>
          <p:cNvPr id="3" name="Date Placeholder 2"/>
          <p:cNvSpPr>
            <a:spLocks noGrp="1"/>
          </p:cNvSpPr>
          <p:nvPr>
            <p:ph type="dt" idx="1"/>
          </p:nvPr>
        </p:nvSpPr>
        <p:spPr>
          <a:xfrm>
            <a:off x="3850530" y="1"/>
            <a:ext cx="2946058" cy="497265"/>
          </a:xfrm>
          <a:prstGeom prst="rect">
            <a:avLst/>
          </a:prstGeom>
        </p:spPr>
        <p:txBody>
          <a:bodyPr vert="horz" lIns="62970" tIns="31485" rIns="62970" bIns="31485" rtlCol="0"/>
          <a:lstStyle>
            <a:lvl1pPr algn="r">
              <a:defRPr sz="800"/>
            </a:lvl1pPr>
          </a:lstStyle>
          <a:p>
            <a:fld id="{EAEDA870-8006-4F7E-8F65-5DEC9D17E8C1}" type="datetimeFigureOut">
              <a:rPr lang="en-AU" smtClean="0"/>
              <a:t>12/11/2021</a:t>
            </a:fld>
            <a:endParaRPr lang="en-AU" dirty="0"/>
          </a:p>
        </p:txBody>
      </p:sp>
      <p:sp>
        <p:nvSpPr>
          <p:cNvPr id="4" name="Slide Image Placeholder 3"/>
          <p:cNvSpPr>
            <a:spLocks noGrp="1" noRot="1" noChangeAspect="1"/>
          </p:cNvSpPr>
          <p:nvPr>
            <p:ph type="sldImg" idx="2"/>
          </p:nvPr>
        </p:nvSpPr>
        <p:spPr>
          <a:xfrm>
            <a:off x="979488" y="1239838"/>
            <a:ext cx="4838700" cy="3351212"/>
          </a:xfrm>
          <a:prstGeom prst="rect">
            <a:avLst/>
          </a:prstGeom>
          <a:noFill/>
          <a:ln w="12700">
            <a:solidFill>
              <a:prstClr val="black"/>
            </a:solidFill>
          </a:ln>
        </p:spPr>
        <p:txBody>
          <a:bodyPr vert="horz" lIns="62970" tIns="31485" rIns="62970" bIns="31485" rtlCol="0" anchor="ctr"/>
          <a:lstStyle/>
          <a:p>
            <a:endParaRPr lang="en-AU" dirty="0"/>
          </a:p>
        </p:txBody>
      </p:sp>
      <p:sp>
        <p:nvSpPr>
          <p:cNvPr id="5" name="Notes Placeholder 4"/>
          <p:cNvSpPr>
            <a:spLocks noGrp="1"/>
          </p:cNvSpPr>
          <p:nvPr>
            <p:ph type="body" sz="quarter" idx="3"/>
          </p:nvPr>
        </p:nvSpPr>
        <p:spPr>
          <a:xfrm>
            <a:off x="679442" y="4777256"/>
            <a:ext cx="5438792" cy="3908964"/>
          </a:xfrm>
          <a:prstGeom prst="rect">
            <a:avLst/>
          </a:prstGeom>
        </p:spPr>
        <p:txBody>
          <a:bodyPr vert="horz" lIns="62970" tIns="31485" rIns="62970" bIns="31485"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374"/>
            <a:ext cx="2946058" cy="497265"/>
          </a:xfrm>
          <a:prstGeom prst="rect">
            <a:avLst/>
          </a:prstGeom>
        </p:spPr>
        <p:txBody>
          <a:bodyPr vert="horz" lIns="62970" tIns="31485" rIns="62970" bIns="31485" rtlCol="0" anchor="b"/>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5"/>
          </p:nvPr>
        </p:nvSpPr>
        <p:spPr>
          <a:xfrm>
            <a:off x="3850530" y="9429374"/>
            <a:ext cx="2946058" cy="497265"/>
          </a:xfrm>
          <a:prstGeom prst="rect">
            <a:avLst/>
          </a:prstGeom>
        </p:spPr>
        <p:txBody>
          <a:bodyPr vert="horz" lIns="62970" tIns="31485" rIns="62970" bIns="31485" rtlCol="0" anchor="b"/>
          <a:lstStyle>
            <a:lvl1pPr algn="r">
              <a:defRPr sz="800"/>
            </a:lvl1pPr>
          </a:lstStyle>
          <a:p>
            <a:fld id="{D59DDBEC-4B58-4E64-9734-4CFF736A400D}" type="slidenum">
              <a:rPr lang="en-AU" smtClean="0"/>
              <a:t>‹#›</a:t>
            </a:fld>
            <a:endParaRPr lang="en-AU" dirty="0"/>
          </a:p>
        </p:txBody>
      </p:sp>
    </p:spTree>
    <p:extLst>
      <p:ext uri="{BB962C8B-B14F-4D97-AF65-F5344CB8AC3E}">
        <p14:creationId xmlns:p14="http://schemas.microsoft.com/office/powerpoint/2010/main" val="2399647239"/>
      </p:ext>
    </p:extLst>
  </p:cSld>
  <p:clrMap bg1="lt1" tx1="dk1" bg2="lt2" tx2="dk2" accent1="accent1" accent2="accent2" accent3="accent3" accent4="accent4" accent5="accent5" accent6="accent6" hlink="hlink" folHlink="folHlink"/>
  <p:hf hdr="0" ftr="0" dt="0"/>
  <p:notesStyle>
    <a:lvl1pPr marL="0" algn="l" defTabSz="957693" rtl="0" eaLnBrk="1" latinLnBrk="0" hangingPunct="1">
      <a:defRPr sz="1257" kern="1200">
        <a:solidFill>
          <a:schemeClr val="tx1"/>
        </a:solidFill>
        <a:latin typeface="+mn-lt"/>
        <a:ea typeface="+mn-ea"/>
        <a:cs typeface="+mn-cs"/>
      </a:defRPr>
    </a:lvl1pPr>
    <a:lvl2pPr marL="478847" algn="l" defTabSz="957693" rtl="0" eaLnBrk="1" latinLnBrk="0" hangingPunct="1">
      <a:defRPr sz="1257" kern="1200">
        <a:solidFill>
          <a:schemeClr val="tx1"/>
        </a:solidFill>
        <a:latin typeface="+mn-lt"/>
        <a:ea typeface="+mn-ea"/>
        <a:cs typeface="+mn-cs"/>
      </a:defRPr>
    </a:lvl2pPr>
    <a:lvl3pPr marL="957693" algn="l" defTabSz="957693" rtl="0" eaLnBrk="1" latinLnBrk="0" hangingPunct="1">
      <a:defRPr sz="1257" kern="1200">
        <a:solidFill>
          <a:schemeClr val="tx1"/>
        </a:solidFill>
        <a:latin typeface="+mn-lt"/>
        <a:ea typeface="+mn-ea"/>
        <a:cs typeface="+mn-cs"/>
      </a:defRPr>
    </a:lvl3pPr>
    <a:lvl4pPr marL="1436541" algn="l" defTabSz="957693" rtl="0" eaLnBrk="1" latinLnBrk="0" hangingPunct="1">
      <a:defRPr sz="1257" kern="1200">
        <a:solidFill>
          <a:schemeClr val="tx1"/>
        </a:solidFill>
        <a:latin typeface="+mn-lt"/>
        <a:ea typeface="+mn-ea"/>
        <a:cs typeface="+mn-cs"/>
      </a:defRPr>
    </a:lvl4pPr>
    <a:lvl5pPr marL="1915388" algn="l" defTabSz="957693" rtl="0" eaLnBrk="1" latinLnBrk="0" hangingPunct="1">
      <a:defRPr sz="1257" kern="1200">
        <a:solidFill>
          <a:schemeClr val="tx1"/>
        </a:solidFill>
        <a:latin typeface="+mn-lt"/>
        <a:ea typeface="+mn-ea"/>
        <a:cs typeface="+mn-cs"/>
      </a:defRPr>
    </a:lvl5pPr>
    <a:lvl6pPr marL="2394234" algn="l" defTabSz="957693" rtl="0" eaLnBrk="1" latinLnBrk="0" hangingPunct="1">
      <a:defRPr sz="1257" kern="1200">
        <a:solidFill>
          <a:schemeClr val="tx1"/>
        </a:solidFill>
        <a:latin typeface="+mn-lt"/>
        <a:ea typeface="+mn-ea"/>
        <a:cs typeface="+mn-cs"/>
      </a:defRPr>
    </a:lvl6pPr>
    <a:lvl7pPr marL="2873081" algn="l" defTabSz="957693" rtl="0" eaLnBrk="1" latinLnBrk="0" hangingPunct="1">
      <a:defRPr sz="1257" kern="1200">
        <a:solidFill>
          <a:schemeClr val="tx1"/>
        </a:solidFill>
        <a:latin typeface="+mn-lt"/>
        <a:ea typeface="+mn-ea"/>
        <a:cs typeface="+mn-cs"/>
      </a:defRPr>
    </a:lvl7pPr>
    <a:lvl8pPr marL="3351927" algn="l" defTabSz="957693" rtl="0" eaLnBrk="1" latinLnBrk="0" hangingPunct="1">
      <a:defRPr sz="1257" kern="1200">
        <a:solidFill>
          <a:schemeClr val="tx1"/>
        </a:solidFill>
        <a:latin typeface="+mn-lt"/>
        <a:ea typeface="+mn-ea"/>
        <a:cs typeface="+mn-cs"/>
      </a:defRPr>
    </a:lvl8pPr>
    <a:lvl9pPr marL="3830774" algn="l" defTabSz="957693" rtl="0" eaLnBrk="1" latinLnBrk="0" hangingPunct="1">
      <a:defRPr sz="12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79488" y="1239838"/>
            <a:ext cx="4838700" cy="3351212"/>
          </a:xfrm>
        </p:spPr>
      </p:sp>
      <p:sp>
        <p:nvSpPr>
          <p:cNvPr id="3" name="Notes Placeholder 2"/>
          <p:cNvSpPr>
            <a:spLocks noGrp="1"/>
          </p:cNvSpPr>
          <p:nvPr>
            <p:ph type="body" idx="1"/>
          </p:nvPr>
        </p:nvSpPr>
        <p:spPr/>
        <p:txBody>
          <a:bodyPr/>
          <a:lstStyle/>
          <a:p>
            <a:endParaRPr lang="en-AU" i="1" baseline="0" dirty="0" smtClean="0"/>
          </a:p>
        </p:txBody>
      </p:sp>
      <p:sp>
        <p:nvSpPr>
          <p:cNvPr id="4" name="Slide Number Placeholder 3"/>
          <p:cNvSpPr>
            <a:spLocks noGrp="1"/>
          </p:cNvSpPr>
          <p:nvPr>
            <p:ph type="sldNum" sz="quarter" idx="10"/>
          </p:nvPr>
        </p:nvSpPr>
        <p:spPr/>
        <p:txBody>
          <a:bodyPr/>
          <a:lstStyle/>
          <a:p>
            <a:fld id="{D59DDBEC-4B58-4E64-9734-4CFF736A400D}" type="slidenum">
              <a:rPr lang="en-AU" smtClean="0"/>
              <a:t>1</a:t>
            </a:fld>
            <a:endParaRPr lang="en-AU"/>
          </a:p>
        </p:txBody>
      </p:sp>
      <p:sp>
        <p:nvSpPr>
          <p:cNvPr id="5" name="Footer Placeholder 4"/>
          <p:cNvSpPr>
            <a:spLocks noGrp="1"/>
          </p:cNvSpPr>
          <p:nvPr>
            <p:ph type="ftr" sz="quarter" idx="4"/>
          </p:nvPr>
        </p:nvSpPr>
        <p:spPr>
          <a:xfrm>
            <a:off x="0" y="9429374"/>
            <a:ext cx="2946058" cy="497265"/>
          </a:xfrm>
        </p:spPr>
        <p:txBody>
          <a:bodyPr/>
          <a:lstStyle/>
          <a:p>
            <a:endParaRPr lang="en-AU"/>
          </a:p>
        </p:txBody>
      </p:sp>
      <p:sp>
        <p:nvSpPr>
          <p:cNvPr id="6" name="Header Placeholder 5"/>
          <p:cNvSpPr>
            <a:spLocks noGrp="1"/>
          </p:cNvSpPr>
          <p:nvPr>
            <p:ph type="hdr" sz="quarter"/>
          </p:nvPr>
        </p:nvSpPr>
        <p:spPr>
          <a:xfrm>
            <a:off x="0" y="1"/>
            <a:ext cx="2946058" cy="497265"/>
          </a:xfrm>
        </p:spPr>
        <p:txBody>
          <a:bodyPr/>
          <a:lstStyle/>
          <a:p>
            <a:endParaRPr lang="en-AU"/>
          </a:p>
        </p:txBody>
      </p:sp>
    </p:spTree>
    <p:extLst>
      <p:ext uri="{BB962C8B-B14F-4D97-AF65-F5344CB8AC3E}">
        <p14:creationId xmlns:p14="http://schemas.microsoft.com/office/powerpoint/2010/main" val="249605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59DDBEC-4B58-4E64-9734-4CFF736A400D}" type="slidenum">
              <a:rPr lang="en-AU" smtClean="0"/>
              <a:t>2</a:t>
            </a:fld>
            <a:endParaRPr lang="en-AU" dirty="0"/>
          </a:p>
        </p:txBody>
      </p:sp>
      <p:sp>
        <p:nvSpPr>
          <p:cNvPr id="5" name="Footer Placeholder 4"/>
          <p:cNvSpPr>
            <a:spLocks noGrp="1"/>
          </p:cNvSpPr>
          <p:nvPr>
            <p:ph type="ftr" sz="quarter" idx="4"/>
          </p:nvPr>
        </p:nvSpPr>
        <p:spPr>
          <a:xfrm>
            <a:off x="0" y="9429374"/>
            <a:ext cx="2946058" cy="497265"/>
          </a:xfrm>
        </p:spPr>
        <p:txBody>
          <a:bodyPr/>
          <a:lstStyle/>
          <a:p>
            <a:endParaRPr lang="en-AU"/>
          </a:p>
        </p:txBody>
      </p:sp>
      <p:sp>
        <p:nvSpPr>
          <p:cNvPr id="6" name="Header Placeholder 5"/>
          <p:cNvSpPr>
            <a:spLocks noGrp="1"/>
          </p:cNvSpPr>
          <p:nvPr>
            <p:ph type="hdr" sz="quarter"/>
          </p:nvPr>
        </p:nvSpPr>
        <p:spPr>
          <a:xfrm>
            <a:off x="0" y="1"/>
            <a:ext cx="2946058" cy="497265"/>
          </a:xfrm>
        </p:spPr>
        <p:txBody>
          <a:bodyPr/>
          <a:lstStyle/>
          <a:p>
            <a:endParaRPr lang="en-AU"/>
          </a:p>
        </p:txBody>
      </p:sp>
    </p:spTree>
    <p:extLst>
      <p:ext uri="{BB962C8B-B14F-4D97-AF65-F5344CB8AC3E}">
        <p14:creationId xmlns:p14="http://schemas.microsoft.com/office/powerpoint/2010/main" val="31271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59DDBEC-4B58-4E64-9734-4CFF736A400D}" type="slidenum">
              <a:rPr lang="en-AU" smtClean="0"/>
              <a:t>3</a:t>
            </a:fld>
            <a:endParaRPr lang="en-AU" dirty="0"/>
          </a:p>
        </p:txBody>
      </p:sp>
      <p:sp>
        <p:nvSpPr>
          <p:cNvPr id="5" name="Footer Placeholder 4"/>
          <p:cNvSpPr>
            <a:spLocks noGrp="1"/>
          </p:cNvSpPr>
          <p:nvPr>
            <p:ph type="ftr" sz="quarter" idx="4"/>
          </p:nvPr>
        </p:nvSpPr>
        <p:spPr>
          <a:xfrm>
            <a:off x="0" y="9429374"/>
            <a:ext cx="2946058" cy="497265"/>
          </a:xfrm>
        </p:spPr>
        <p:txBody>
          <a:bodyPr/>
          <a:lstStyle/>
          <a:p>
            <a:endParaRPr lang="en-AU"/>
          </a:p>
        </p:txBody>
      </p:sp>
      <p:sp>
        <p:nvSpPr>
          <p:cNvPr id="6" name="Header Placeholder 5"/>
          <p:cNvSpPr>
            <a:spLocks noGrp="1"/>
          </p:cNvSpPr>
          <p:nvPr>
            <p:ph type="hdr" sz="quarter"/>
          </p:nvPr>
        </p:nvSpPr>
        <p:spPr>
          <a:xfrm>
            <a:off x="0" y="1"/>
            <a:ext cx="2946058" cy="497265"/>
          </a:xfrm>
        </p:spPr>
        <p:txBody>
          <a:bodyPr/>
          <a:lstStyle/>
          <a:p>
            <a:endParaRPr lang="en-AU"/>
          </a:p>
        </p:txBody>
      </p:sp>
    </p:spTree>
    <p:extLst>
      <p:ext uri="{BB962C8B-B14F-4D97-AF65-F5344CB8AC3E}">
        <p14:creationId xmlns:p14="http://schemas.microsoft.com/office/powerpoint/2010/main" val="1654534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59DDBEC-4B58-4E64-9734-4CFF736A400D}" type="slidenum">
              <a:rPr lang="en-AU" smtClean="0"/>
              <a:t>4</a:t>
            </a:fld>
            <a:endParaRPr lang="en-AU" dirty="0"/>
          </a:p>
        </p:txBody>
      </p:sp>
      <p:sp>
        <p:nvSpPr>
          <p:cNvPr id="5" name="Footer Placeholder 4"/>
          <p:cNvSpPr>
            <a:spLocks noGrp="1"/>
          </p:cNvSpPr>
          <p:nvPr>
            <p:ph type="ftr" sz="quarter" idx="4"/>
          </p:nvPr>
        </p:nvSpPr>
        <p:spPr>
          <a:xfrm>
            <a:off x="0" y="9429374"/>
            <a:ext cx="2946058" cy="497265"/>
          </a:xfrm>
        </p:spPr>
        <p:txBody>
          <a:bodyPr/>
          <a:lstStyle/>
          <a:p>
            <a:endParaRPr lang="en-AU"/>
          </a:p>
        </p:txBody>
      </p:sp>
      <p:sp>
        <p:nvSpPr>
          <p:cNvPr id="6" name="Header Placeholder 5"/>
          <p:cNvSpPr>
            <a:spLocks noGrp="1"/>
          </p:cNvSpPr>
          <p:nvPr>
            <p:ph type="hdr" sz="quarter"/>
          </p:nvPr>
        </p:nvSpPr>
        <p:spPr>
          <a:xfrm>
            <a:off x="0" y="1"/>
            <a:ext cx="2946058" cy="497265"/>
          </a:xfrm>
        </p:spPr>
        <p:txBody>
          <a:bodyPr/>
          <a:lstStyle/>
          <a:p>
            <a:endParaRPr lang="en-AU"/>
          </a:p>
        </p:txBody>
      </p:sp>
    </p:spTree>
    <p:extLst>
      <p:ext uri="{BB962C8B-B14F-4D97-AF65-F5344CB8AC3E}">
        <p14:creationId xmlns:p14="http://schemas.microsoft.com/office/powerpoint/2010/main" val="1689319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428488185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94430729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205196390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167905277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5" name="Footer Placeholder 4"/>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46526604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6" name="Footer Placeholder 5"/>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128008629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8" name="Footer Placeholder 7"/>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9" name="Slide Number Placeholder 8"/>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146748716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4" name="Footer Placeholder 3"/>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5" name="Slide Number Placeholder 4"/>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256278855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3" name="Footer Placeholder 2"/>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4" name="Slide Number Placeholder 3"/>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153309110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6" name="Footer Placeholder 5"/>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8503327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22A8E1-77E1-4DA9-903B-D93BEEB519DE}" type="datetimeFigureOut">
              <a:rPr lang="en-AU" smtClean="0"/>
              <a:t>12/11/2021</a:t>
            </a:fld>
            <a:endParaRPr lang="en-AU" dirty="0"/>
          </a:p>
        </p:txBody>
      </p:sp>
      <p:sp>
        <p:nvSpPr>
          <p:cNvPr id="6" name="Footer Placeholder 5"/>
          <p:cNvSpPr>
            <a:spLocks noGrp="1"/>
          </p:cNvSpPr>
          <p:nvPr>
            <p:ph type="ftr" sz="quarter" idx="11"/>
          </p:nvPr>
        </p:nvSpPr>
        <p:spPr/>
        <p:txBody>
          <a:bodyPr/>
          <a:lstStyle>
            <a:lvl1pPr algn="ctr">
              <a:defRPr sz="1200" b="1" i="0" u="none">
                <a:solidFill>
                  <a:srgbClr val="FF0000"/>
                </a:solidFill>
                <a:latin typeface="Arial" panose="020B0604020202020204" pitchFamily="34" charset="0"/>
              </a:defRPr>
            </a:lvl1pPr>
          </a:lstStyle>
          <a:p>
            <a:endParaRPr lang="en-AU" dirty="0"/>
          </a:p>
        </p:txBody>
      </p:sp>
      <p:sp>
        <p:nvSpPr>
          <p:cNvPr id="7" name="Slide Number Placeholder 6"/>
          <p:cNvSpPr>
            <a:spLocks noGrp="1"/>
          </p:cNvSpPr>
          <p:nvPr>
            <p:ph type="sldNum" sz="quarter" idx="12"/>
          </p:nvPr>
        </p:nvSpPr>
        <p:spPr/>
        <p:txBody>
          <a:bodyPr/>
          <a:lstStyle/>
          <a:p>
            <a:fld id="{468BB632-BBF8-4030-B29A-40B2EC035966}" type="slidenum">
              <a:rPr lang="en-AU" smtClean="0"/>
              <a:t>‹#›</a:t>
            </a:fld>
            <a:endParaRPr lang="en-AU" dirty="0"/>
          </a:p>
        </p:txBody>
      </p:sp>
    </p:spTree>
    <p:extLst>
      <p:ext uri="{BB962C8B-B14F-4D97-AF65-F5344CB8AC3E}">
        <p14:creationId xmlns:p14="http://schemas.microsoft.com/office/powerpoint/2010/main" val="44088316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22A8E1-77E1-4DA9-903B-D93BEEB519DE}" type="datetimeFigureOut">
              <a:rPr lang="en-AU" smtClean="0"/>
              <a:t>12/11/2021</a:t>
            </a:fld>
            <a:endParaRPr lang="en-AU"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b="1" i="0" u="none">
                <a:solidFill>
                  <a:srgbClr val="FF0000"/>
                </a:solidFill>
                <a:latin typeface="Arial" panose="020B0604020202020204" pitchFamily="34" charset="0"/>
              </a:defRPr>
            </a:lvl1pPr>
          </a:lstStyle>
          <a:p>
            <a:endParaRPr lang="en-AU"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8BB632-BBF8-4030-B29A-40B2EC035966}" type="slidenum">
              <a:rPr lang="en-AU" smtClean="0"/>
              <a:t>‹#›</a:t>
            </a:fld>
            <a:endParaRPr lang="en-AU" dirty="0"/>
          </a:p>
        </p:txBody>
      </p:sp>
      <p:sp>
        <p:nvSpPr>
          <p:cNvPr id="7" name="JS SlideHeader"/>
          <p:cNvSpPr txBox="1"/>
          <p:nvPr userDrawn="1"/>
        </p:nvSpPr>
        <p:spPr>
          <a:xfrm>
            <a:off x="990600" y="63500"/>
            <a:ext cx="7924800" cy="276999"/>
          </a:xfrm>
          <a:prstGeom prst="rect">
            <a:avLst/>
          </a:prstGeom>
          <a:noFill/>
        </p:spPr>
        <p:txBody>
          <a:bodyPr vert="horz" rtlCol="0">
            <a:spAutoFit/>
          </a:bodyPr>
          <a:lstStyle/>
          <a:p>
            <a:pPr algn="ctr"/>
            <a:endParaRPr lang="en-AU" sz="1200" b="1" i="0" u="none">
              <a:solidFill>
                <a:srgbClr val="FF0000"/>
              </a:solidFill>
              <a:latin typeface="Arial" panose="020B0604020202020204" pitchFamily="34" charset="0"/>
            </a:endParaRPr>
          </a:p>
        </p:txBody>
      </p:sp>
    </p:spTree>
    <p:extLst>
      <p:ext uri="{BB962C8B-B14F-4D97-AF65-F5344CB8AC3E}">
        <p14:creationId xmlns:p14="http://schemas.microsoft.com/office/powerpoint/2010/main" val="10642672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ounded Rectangle 204"/>
          <p:cNvSpPr/>
          <p:nvPr/>
        </p:nvSpPr>
        <p:spPr>
          <a:xfrm>
            <a:off x="8378035" y="742788"/>
            <a:ext cx="1260000" cy="5346761"/>
          </a:xfrm>
          <a:prstGeom prst="roundRect">
            <a:avLst/>
          </a:prstGeom>
          <a:solidFill>
            <a:srgbClr val="FFFFE7">
              <a:alpha val="60000"/>
            </a:srgbClr>
          </a:solidFill>
          <a:ln w="19050" cap="flat" cmpd="sng" algn="ctr">
            <a:no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91" name="Rounded Rectangle 190"/>
          <p:cNvSpPr/>
          <p:nvPr/>
        </p:nvSpPr>
        <p:spPr>
          <a:xfrm>
            <a:off x="6784193" y="2581254"/>
            <a:ext cx="1224000" cy="540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3. Children’s concerns are taken seriously and children are informed, &amp; participate </a:t>
            </a:r>
            <a:r>
              <a:rPr lang="en-AU" sz="750" dirty="0">
                <a:solidFill>
                  <a:schemeClr val="tx1"/>
                </a:solidFill>
                <a:latin typeface="Calibri" panose="020F0502020204030204" pitchFamily="34" charset="0"/>
                <a:cs typeface="Calibri" panose="020F0502020204030204" pitchFamily="34" charset="0"/>
              </a:rPr>
              <a:t>in decisions affecting </a:t>
            </a:r>
            <a:r>
              <a:rPr lang="en-AU" sz="750" dirty="0" smtClean="0">
                <a:solidFill>
                  <a:schemeClr val="tx1"/>
                </a:solidFill>
                <a:latin typeface="Calibri" panose="020F0502020204030204" pitchFamily="34" charset="0"/>
                <a:cs typeface="Calibri" panose="020F0502020204030204" pitchFamily="34" charset="0"/>
              </a:rPr>
              <a:t>them</a:t>
            </a:r>
            <a:endParaRPr lang="en-AU" sz="750" dirty="0">
              <a:solidFill>
                <a:schemeClr val="tx1"/>
              </a:solidFill>
              <a:latin typeface="Calibri" panose="020F0502020204030204" pitchFamily="34" charset="0"/>
              <a:cs typeface="Calibri" panose="020F0502020204030204" pitchFamily="34" charset="0"/>
            </a:endParaRPr>
          </a:p>
        </p:txBody>
      </p:sp>
      <p:sp>
        <p:nvSpPr>
          <p:cNvPr id="176" name="Rounded Rectangle 175"/>
          <p:cNvSpPr/>
          <p:nvPr/>
        </p:nvSpPr>
        <p:spPr>
          <a:xfrm>
            <a:off x="3430866" y="687158"/>
            <a:ext cx="1332000" cy="5788522"/>
          </a:xfrm>
          <a:prstGeom prst="roundRect">
            <a:avLst/>
          </a:prstGeom>
          <a:noFill/>
          <a:ln w="19050" cap="flat" cmpd="sng" algn="ctr">
            <a:solidFill>
              <a:srgbClr val="BEDCF4"/>
            </a:solid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09" name="Rounded Rectangle 108"/>
          <p:cNvSpPr/>
          <p:nvPr/>
        </p:nvSpPr>
        <p:spPr>
          <a:xfrm>
            <a:off x="5222697" y="731071"/>
            <a:ext cx="1054286" cy="252000"/>
          </a:xfrm>
          <a:prstGeom prst="roundRect">
            <a:avLst/>
          </a:prstGeom>
          <a:solidFill>
            <a:srgbClr val="99F1D6"/>
          </a:solidFill>
          <a:ln w="19050" cap="flat" cmpd="sng" algn="ctr">
            <a:noFill/>
            <a:prstDash val="solid"/>
          </a:ln>
          <a:effectLst/>
          <a:scene3d>
            <a:camera prst="orthographicFront">
              <a:rot lat="0" lon="0" rev="0"/>
            </a:camera>
            <a:lightRig rig="contrasting" dir="t">
              <a:rot lat="0" lon="0" rev="7800000"/>
            </a:lightRig>
          </a:scene3d>
          <a:sp3d>
            <a:bevelT w="139700" h="139700"/>
          </a:sp3d>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143" kern="0">
              <a:solidFill>
                <a:prstClr val="white"/>
              </a:solidFill>
              <a:latin typeface="Calibri" panose="020F0502020204030204" pitchFamily="34" charset="0"/>
              <a:cs typeface="Calibri" panose="020F0502020204030204" pitchFamily="34" charset="0"/>
            </a:endParaRPr>
          </a:p>
        </p:txBody>
      </p:sp>
      <p:sp>
        <p:nvSpPr>
          <p:cNvPr id="108" name="Rounded Rectangle 107"/>
          <p:cNvSpPr/>
          <p:nvPr/>
        </p:nvSpPr>
        <p:spPr>
          <a:xfrm>
            <a:off x="3591695" y="726390"/>
            <a:ext cx="1028571" cy="252000"/>
          </a:xfrm>
          <a:prstGeom prst="roundRect">
            <a:avLst/>
          </a:prstGeom>
          <a:solidFill>
            <a:srgbClr val="BEDCF4"/>
          </a:solidFill>
          <a:ln w="19050" cap="flat" cmpd="sng" algn="ctr">
            <a:noFill/>
            <a:prstDash val="solid"/>
          </a:ln>
          <a:effectLst/>
          <a:scene3d>
            <a:camera prst="orthographicFront">
              <a:rot lat="0" lon="0" rev="0"/>
            </a:camera>
            <a:lightRig rig="contrasting" dir="t">
              <a:rot lat="0" lon="0" rev="7800000"/>
            </a:lightRig>
          </a:scene3d>
          <a:sp3d>
            <a:bevelT w="139700" h="139700"/>
          </a:sp3d>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786" kern="0" dirty="0">
              <a:solidFill>
                <a:prstClr val="white"/>
              </a:solidFill>
              <a:latin typeface="Calibri" panose="020F0502020204030204" pitchFamily="34" charset="0"/>
              <a:cs typeface="Calibri" panose="020F0502020204030204" pitchFamily="34" charset="0"/>
            </a:endParaRPr>
          </a:p>
        </p:txBody>
      </p:sp>
      <p:sp>
        <p:nvSpPr>
          <p:cNvPr id="102" name="Rounded Rectangle 101"/>
          <p:cNvSpPr/>
          <p:nvPr/>
        </p:nvSpPr>
        <p:spPr>
          <a:xfrm>
            <a:off x="1938906" y="693178"/>
            <a:ext cx="1028571" cy="252000"/>
          </a:xfrm>
          <a:prstGeom prst="roundRect">
            <a:avLst/>
          </a:prstGeom>
          <a:solidFill>
            <a:srgbClr val="EBC3E1"/>
          </a:solidFill>
          <a:ln w="19050" cap="flat" cmpd="sng" algn="ctr">
            <a:noFill/>
            <a:prstDash val="solid"/>
          </a:ln>
          <a:effectLst/>
          <a:scene3d>
            <a:camera prst="orthographicFront">
              <a:rot lat="0" lon="0" rev="0"/>
            </a:camera>
            <a:lightRig rig="contrasting" dir="t">
              <a:rot lat="0" lon="0" rev="7800000"/>
            </a:lightRig>
          </a:scene3d>
          <a:sp3d>
            <a:bevelT w="139700" h="139700"/>
          </a:sp3d>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857" kern="0" dirty="0">
              <a:solidFill>
                <a:prstClr val="white"/>
              </a:solidFill>
              <a:latin typeface="Calibri" panose="020F0502020204030204" pitchFamily="34" charset="0"/>
              <a:cs typeface="Calibri" panose="020F0502020204030204" pitchFamily="34" charset="0"/>
            </a:endParaRPr>
          </a:p>
        </p:txBody>
      </p:sp>
      <p:sp>
        <p:nvSpPr>
          <p:cNvPr id="35" name="TextBox 34"/>
          <p:cNvSpPr txBox="1"/>
          <p:nvPr/>
        </p:nvSpPr>
        <p:spPr>
          <a:xfrm>
            <a:off x="2142309" y="685314"/>
            <a:ext cx="576000" cy="215444"/>
          </a:xfrm>
          <a:prstGeom prst="rect">
            <a:avLst/>
          </a:prstGeom>
          <a:noFill/>
        </p:spPr>
        <p:txBody>
          <a:bodyPr wrap="square" rtlCol="0">
            <a:spAutoFit/>
          </a:bodyPr>
          <a:lstStyle/>
          <a:p>
            <a:pPr algn="ctr"/>
            <a:r>
              <a:rPr lang="en-AU" sz="800" b="1" dirty="0">
                <a:latin typeface="Calibri" panose="020F0502020204030204" pitchFamily="34" charset="0"/>
                <a:cs typeface="Calibri" panose="020F0502020204030204" pitchFamily="34" charset="0"/>
              </a:rPr>
              <a:t>Activities</a:t>
            </a:r>
            <a:endParaRPr lang="en-AU" sz="700" b="1" dirty="0">
              <a:latin typeface="Calibri" panose="020F0502020204030204" pitchFamily="34" charset="0"/>
              <a:cs typeface="Calibri" panose="020F0502020204030204" pitchFamily="34" charset="0"/>
            </a:endParaRPr>
          </a:p>
        </p:txBody>
      </p:sp>
      <p:sp>
        <p:nvSpPr>
          <p:cNvPr id="38" name="TextBox 37"/>
          <p:cNvSpPr txBox="1"/>
          <p:nvPr/>
        </p:nvSpPr>
        <p:spPr>
          <a:xfrm>
            <a:off x="3800308" y="716677"/>
            <a:ext cx="576000" cy="195814"/>
          </a:xfrm>
          <a:prstGeom prst="rect">
            <a:avLst/>
          </a:prstGeom>
          <a:noFill/>
        </p:spPr>
        <p:txBody>
          <a:bodyPr wrap="square" lIns="36000" tIns="36000" rIns="36000" bIns="36000" rtlCol="0" anchor="ctr" anchorCtr="0">
            <a:spAutoFit/>
          </a:bodyPr>
          <a:lstStyle/>
          <a:p>
            <a:pPr algn="ctr"/>
            <a:r>
              <a:rPr lang="en-AU" sz="800" b="1" dirty="0">
                <a:latin typeface="Calibri" panose="020F0502020204030204" pitchFamily="34" charset="0"/>
                <a:cs typeface="Calibri" panose="020F0502020204030204" pitchFamily="34" charset="0"/>
              </a:rPr>
              <a:t>Outputs</a:t>
            </a:r>
            <a:endParaRPr lang="en-AU" sz="700" b="1" dirty="0">
              <a:latin typeface="Calibri" panose="020F0502020204030204" pitchFamily="34" charset="0"/>
              <a:cs typeface="Calibri" panose="020F0502020204030204" pitchFamily="34" charset="0"/>
            </a:endParaRPr>
          </a:p>
        </p:txBody>
      </p:sp>
      <p:sp>
        <p:nvSpPr>
          <p:cNvPr id="39" name="TextBox 38"/>
          <p:cNvSpPr txBox="1"/>
          <p:nvPr/>
        </p:nvSpPr>
        <p:spPr>
          <a:xfrm>
            <a:off x="5270559" y="742788"/>
            <a:ext cx="972000" cy="216000"/>
          </a:xfrm>
          <a:prstGeom prst="rect">
            <a:avLst/>
          </a:prstGeom>
          <a:noFill/>
          <a:ln>
            <a:noFill/>
          </a:ln>
          <a:effectLst/>
          <a:scene3d>
            <a:camera prst="orthographicFront">
              <a:rot lat="0" lon="0" rev="0"/>
            </a:camera>
            <a:lightRig rig="contrasting" dir="t">
              <a:rot lat="0" lon="0" rev="7800000"/>
            </a:lightRig>
          </a:scene3d>
          <a:sp3d>
            <a:bevelT w="139700" h="139700"/>
          </a:sp3d>
        </p:spPr>
        <p:style>
          <a:lnRef idx="2">
            <a:schemeClr val="accent6"/>
          </a:lnRef>
          <a:fillRef idx="1">
            <a:schemeClr val="lt1"/>
          </a:fillRef>
          <a:effectRef idx="0">
            <a:schemeClr val="accent6"/>
          </a:effectRef>
          <a:fontRef idx="minor">
            <a:schemeClr val="dk1"/>
          </a:fontRef>
        </p:style>
        <p:txBody>
          <a:bodyPr wrap="square" lIns="25714" tIns="25714" rIns="25714" bIns="25714" rtlCol="0" anchor="ctr">
            <a:spAutoFit/>
          </a:bodyPr>
          <a:lstStyle/>
          <a:p>
            <a:pPr algn="ctr"/>
            <a:r>
              <a:rPr lang="en-AU" sz="786" b="1" dirty="0">
                <a:latin typeface="Calibri" panose="020F0502020204030204" pitchFamily="34" charset="0"/>
                <a:cs typeface="Calibri" panose="020F0502020204030204" pitchFamily="34" charset="0"/>
              </a:rPr>
              <a:t>Short-term Outcomes</a:t>
            </a:r>
          </a:p>
          <a:p>
            <a:pPr algn="ctr"/>
            <a:r>
              <a:rPr lang="en-GB" sz="750" dirty="0">
                <a:latin typeface="Calibri" panose="020F0502020204030204" pitchFamily="34" charset="0"/>
                <a:cs typeface="Calibri" panose="020F0502020204030204" pitchFamily="34" charset="0"/>
              </a:rPr>
              <a:t>(</a:t>
            </a:r>
            <a:r>
              <a:rPr lang="en-AU" sz="750" dirty="0">
                <a:latin typeface="Calibri" panose="020F0502020204030204" pitchFamily="34" charset="0"/>
                <a:cs typeface="Calibri" panose="020F0502020204030204" pitchFamily="34" charset="0"/>
              </a:rPr>
              <a:t>Immediate</a:t>
            </a:r>
            <a:r>
              <a:rPr lang="en-GB" sz="750" dirty="0">
                <a:latin typeface="Calibri" panose="020F0502020204030204" pitchFamily="34" charset="0"/>
                <a:cs typeface="Calibri" panose="020F0502020204030204" pitchFamily="34" charset="0"/>
              </a:rPr>
              <a:t>)</a:t>
            </a:r>
            <a:endParaRPr lang="en-AU" sz="750" dirty="0">
              <a:latin typeface="Calibri" panose="020F0502020204030204" pitchFamily="34" charset="0"/>
              <a:cs typeface="Calibri" panose="020F0502020204030204" pitchFamily="34" charset="0"/>
            </a:endParaRPr>
          </a:p>
        </p:txBody>
      </p:sp>
      <p:sp>
        <p:nvSpPr>
          <p:cNvPr id="84" name="TextBox 83"/>
          <p:cNvSpPr txBox="1"/>
          <p:nvPr/>
        </p:nvSpPr>
        <p:spPr>
          <a:xfrm>
            <a:off x="8428253" y="2954992"/>
            <a:ext cx="1188000" cy="792000"/>
          </a:xfrm>
          <a:prstGeom prst="rect">
            <a:avLst/>
          </a:prstGeom>
          <a:solidFill>
            <a:srgbClr val="FFFFE7"/>
          </a:solidFill>
          <a:ln w="28575">
            <a:solidFill>
              <a:srgbClr val="00BC00"/>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36000" tIns="36000" rIns="36000" bIns="36000" rtlCol="0" anchor="ctr">
            <a:spAutoFit/>
          </a:bodyPr>
          <a:lstStyle/>
          <a:p>
            <a:pPr algn="ctr"/>
            <a:r>
              <a:rPr lang="en-GB" sz="850" dirty="0">
                <a:solidFill>
                  <a:schemeClr val="tx1"/>
                </a:solidFill>
                <a:cs typeface="Calibri" panose="020F0502020204030204" pitchFamily="34" charset="0"/>
              </a:rPr>
              <a:t> </a:t>
            </a:r>
            <a:r>
              <a:rPr lang="en-GB" sz="850" dirty="0" smtClean="0">
                <a:solidFill>
                  <a:schemeClr val="tx1"/>
                </a:solidFill>
                <a:cs typeface="Calibri" panose="020F0502020204030204" pitchFamily="34" charset="0"/>
              </a:rPr>
              <a:t> 2. </a:t>
            </a:r>
            <a:r>
              <a:rPr lang="en-AU" sz="850" kern="0" dirty="0" smtClean="0">
                <a:cs typeface="Arial" panose="020B0604020202020204" pitchFamily="34" charset="0"/>
              </a:rPr>
              <a:t>Children in </a:t>
            </a:r>
            <a:r>
              <a:rPr lang="en-AU" sz="850" kern="0" dirty="0">
                <a:cs typeface="Arial" panose="020B0604020202020204" pitchFamily="34" charset="0"/>
              </a:rPr>
              <a:t>the </a:t>
            </a:r>
            <a:r>
              <a:rPr lang="en-AU" sz="850" kern="0" dirty="0" smtClean="0">
                <a:cs typeface="Arial" panose="020B0604020202020204" pitchFamily="34" charset="0"/>
              </a:rPr>
              <a:t>NT &amp; APY Lands </a:t>
            </a:r>
            <a:r>
              <a:rPr lang="en-GB" sz="850" dirty="0" smtClean="0">
                <a:solidFill>
                  <a:schemeClr val="tx1"/>
                </a:solidFill>
                <a:cs typeface="Calibri" panose="020F0502020204030204" pitchFamily="34" charset="0"/>
              </a:rPr>
              <a:t>program regions are growing up strong.</a:t>
            </a:r>
          </a:p>
          <a:p>
            <a:pPr algn="ctr"/>
            <a:endParaRPr lang="en-GB" sz="850" dirty="0">
              <a:solidFill>
                <a:schemeClr val="tx1"/>
              </a:solidFill>
              <a:cs typeface="Calibri" panose="020F0502020204030204" pitchFamily="34" charset="0"/>
            </a:endParaRPr>
          </a:p>
        </p:txBody>
      </p:sp>
      <p:sp>
        <p:nvSpPr>
          <p:cNvPr id="98" name="Rounded Rectangle 97"/>
          <p:cNvSpPr/>
          <p:nvPr/>
        </p:nvSpPr>
        <p:spPr>
          <a:xfrm>
            <a:off x="777000" y="318790"/>
            <a:ext cx="900000" cy="288000"/>
          </a:xfrm>
          <a:prstGeom prst="roundRect">
            <a:avLst/>
          </a:prstGeom>
          <a:solidFill>
            <a:srgbClr val="005A70"/>
          </a:solidFill>
          <a:ln w="63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323322" fontAlgn="base">
              <a:spcBef>
                <a:spcPct val="0"/>
              </a:spcBef>
              <a:spcAft>
                <a:spcPct val="0"/>
              </a:spcAft>
            </a:pPr>
            <a:r>
              <a:rPr lang="en-AU" sz="900" b="1" kern="0" dirty="0">
                <a:solidFill>
                  <a:prstClr val="white"/>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Program Goal</a:t>
            </a:r>
          </a:p>
        </p:txBody>
      </p:sp>
      <p:sp>
        <p:nvSpPr>
          <p:cNvPr id="100" name="Rounded Rectangle 99"/>
          <p:cNvSpPr/>
          <p:nvPr/>
        </p:nvSpPr>
        <p:spPr>
          <a:xfrm>
            <a:off x="1722260" y="332969"/>
            <a:ext cx="6480000" cy="288000"/>
          </a:xfrm>
          <a:prstGeom prst="roundRect">
            <a:avLst/>
          </a:prstGeom>
          <a:solidFill>
            <a:sysClr val="window" lastClr="FFFFFF"/>
          </a:solidFill>
          <a:ln w="127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36000" rIns="36000" bIns="36000" rtlCol="0" anchor="ctr" anchorCtr="0"/>
          <a:lstStyle/>
          <a:p>
            <a:pPr algn="just"/>
            <a:r>
              <a:rPr lang="en-AU" sz="900" i="1" kern="0" dirty="0" smtClean="0">
                <a:cs typeface="Arial" panose="020B0604020202020204" pitchFamily="34" charset="0"/>
              </a:rPr>
              <a:t>An increasing number of vulnerable Aboriginal </a:t>
            </a:r>
            <a:r>
              <a:rPr lang="en-AU" sz="900" i="1" kern="0" dirty="0">
                <a:cs typeface="Arial" panose="020B0604020202020204" pitchFamily="34" charset="0"/>
              </a:rPr>
              <a:t>a</a:t>
            </a:r>
            <a:r>
              <a:rPr lang="en-AU" sz="900" i="1" kern="0" dirty="0" smtClean="0">
                <a:cs typeface="Arial" panose="020B0604020202020204" pitchFamily="34" charset="0"/>
              </a:rPr>
              <a:t>nd </a:t>
            </a:r>
            <a:r>
              <a:rPr lang="en-AU" sz="900" i="1" kern="0" dirty="0">
                <a:cs typeface="Arial" panose="020B0604020202020204" pitchFamily="34" charset="0"/>
              </a:rPr>
              <a:t>Torres Strait Islander </a:t>
            </a:r>
            <a:r>
              <a:rPr lang="en-AU" sz="900" i="1" kern="0" dirty="0" smtClean="0">
                <a:cs typeface="Arial" panose="020B0604020202020204" pitchFamily="34" charset="0"/>
              </a:rPr>
              <a:t>children in </a:t>
            </a:r>
            <a:r>
              <a:rPr lang="en-AU" sz="900" i="1" kern="0" dirty="0">
                <a:cs typeface="Arial" panose="020B0604020202020204" pitchFamily="34" charset="0"/>
              </a:rPr>
              <a:t>the Northern Territory and the Anangu Pitjantjatjara Yankunytjatjara (APY) Lands are </a:t>
            </a:r>
            <a:r>
              <a:rPr lang="en-AU" sz="900" i="1" kern="0" dirty="0" smtClean="0">
                <a:cs typeface="Arial" panose="020B0604020202020204" pitchFamily="34" charset="0"/>
              </a:rPr>
              <a:t>better connected to their culture, are safer, and are growing up strong at home and in their community.</a:t>
            </a:r>
            <a:endParaRPr lang="en-AU" sz="900" i="1" dirty="0">
              <a:solidFill>
                <a:srgbClr val="002060"/>
              </a:solidFill>
              <a:latin typeface="Calibri" panose="020F0502020204030204" pitchFamily="34" charset="0"/>
              <a:cs typeface="Calibri" panose="020F0502020204030204" pitchFamily="34" charset="0"/>
            </a:endParaRPr>
          </a:p>
        </p:txBody>
      </p:sp>
      <p:sp>
        <p:nvSpPr>
          <p:cNvPr id="138" name="TextBox 137"/>
          <p:cNvSpPr txBox="1"/>
          <p:nvPr/>
        </p:nvSpPr>
        <p:spPr>
          <a:xfrm>
            <a:off x="8417823" y="1833331"/>
            <a:ext cx="1188000" cy="792000"/>
          </a:xfrm>
          <a:prstGeom prst="rect">
            <a:avLst/>
          </a:prstGeom>
          <a:solidFill>
            <a:srgbClr val="FFFFE7"/>
          </a:solidFill>
          <a:ln w="28575">
            <a:solidFill>
              <a:srgbClr val="00BC00"/>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36000" tIns="36000" rIns="36000" bIns="36000" rtlCol="0" anchor="ctr">
            <a:spAutoFit/>
          </a:bodyPr>
          <a:lstStyle/>
          <a:p>
            <a:pPr algn="ctr"/>
            <a:r>
              <a:rPr lang="en-GB" sz="850" dirty="0" smtClean="0">
                <a:solidFill>
                  <a:schemeClr val="tx1"/>
                </a:solidFill>
                <a:cs typeface="Calibri" panose="020F0502020204030204" pitchFamily="34" charset="0"/>
              </a:rPr>
              <a:t>  1. </a:t>
            </a:r>
            <a:r>
              <a:rPr lang="en-AU" sz="850" kern="0" dirty="0">
                <a:cs typeface="Arial" panose="020B0604020202020204" pitchFamily="34" charset="0"/>
              </a:rPr>
              <a:t>Children in the </a:t>
            </a:r>
            <a:r>
              <a:rPr lang="en-AU" sz="850" kern="0" dirty="0" smtClean="0">
                <a:cs typeface="Arial" panose="020B0604020202020204" pitchFamily="34" charset="0"/>
              </a:rPr>
              <a:t>NT </a:t>
            </a:r>
            <a:r>
              <a:rPr lang="en-AU" sz="850" kern="0" dirty="0">
                <a:cs typeface="Arial" panose="020B0604020202020204" pitchFamily="34" charset="0"/>
              </a:rPr>
              <a:t>and the </a:t>
            </a:r>
            <a:r>
              <a:rPr lang="en-AU" sz="850" kern="0" dirty="0" smtClean="0">
                <a:cs typeface="Arial" panose="020B0604020202020204" pitchFamily="34" charset="0"/>
              </a:rPr>
              <a:t>APY </a:t>
            </a:r>
            <a:r>
              <a:rPr lang="en-AU" sz="850" kern="0" dirty="0">
                <a:cs typeface="Arial" panose="020B0604020202020204" pitchFamily="34" charset="0"/>
              </a:rPr>
              <a:t>Lands </a:t>
            </a:r>
            <a:r>
              <a:rPr lang="en-GB" sz="850" dirty="0">
                <a:solidFill>
                  <a:schemeClr val="tx1"/>
                </a:solidFill>
                <a:cs typeface="Calibri" panose="020F0502020204030204" pitchFamily="34" charset="0"/>
              </a:rPr>
              <a:t>program regions are </a:t>
            </a:r>
            <a:r>
              <a:rPr lang="en-GB" sz="850" dirty="0" smtClean="0">
                <a:solidFill>
                  <a:schemeClr val="tx1"/>
                </a:solidFill>
                <a:cs typeface="Calibri" panose="020F0502020204030204" pitchFamily="34" charset="0"/>
              </a:rPr>
              <a:t>safe &amp; secure in their home &amp; in their community.</a:t>
            </a:r>
          </a:p>
        </p:txBody>
      </p:sp>
      <p:sp>
        <p:nvSpPr>
          <p:cNvPr id="72" name="Rounded Rectangle 71"/>
          <p:cNvSpPr/>
          <p:nvPr/>
        </p:nvSpPr>
        <p:spPr>
          <a:xfrm>
            <a:off x="8498441" y="728955"/>
            <a:ext cx="1054286" cy="288000"/>
          </a:xfrm>
          <a:prstGeom prst="roundRect">
            <a:avLst/>
          </a:prstGeom>
          <a:solidFill>
            <a:srgbClr val="00BC00"/>
          </a:solidFill>
          <a:ln w="28575">
            <a:solidFill>
              <a:srgbClr val="00BC00"/>
            </a:solidFill>
          </a:ln>
          <a:effectLst/>
          <a:scene3d>
            <a:camera prst="orthographicFront">
              <a:rot lat="0" lon="0" rev="0"/>
            </a:camera>
            <a:lightRig rig="contrasting" dir="t">
              <a:rot lat="0" lon="0" rev="7800000"/>
            </a:lightRig>
          </a:scene3d>
          <a:sp3d>
            <a:bevelT w="139700" h="139700"/>
          </a:sp3d>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25714" tIns="25714" rIns="25714" bIns="25714"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786" b="1" kern="0" dirty="0">
              <a:solidFill>
                <a:prstClr val="white"/>
              </a:solidFill>
              <a:latin typeface="Calibri" panose="020F0502020204030204" pitchFamily="34" charset="0"/>
              <a:cs typeface="Calibri" panose="020F0502020204030204" pitchFamily="34" charset="0"/>
            </a:endParaRPr>
          </a:p>
        </p:txBody>
      </p:sp>
      <p:sp>
        <p:nvSpPr>
          <p:cNvPr id="175" name="Rounded Rectangle 174"/>
          <p:cNvSpPr/>
          <p:nvPr/>
        </p:nvSpPr>
        <p:spPr>
          <a:xfrm>
            <a:off x="1756591" y="669303"/>
            <a:ext cx="1384992" cy="5812634"/>
          </a:xfrm>
          <a:prstGeom prst="roundRect">
            <a:avLst/>
          </a:prstGeom>
          <a:noFill/>
          <a:ln w="19050" cap="flat" cmpd="sng" algn="ctr">
            <a:solidFill>
              <a:srgbClr val="EAC0DF"/>
            </a:solid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77" name="Rounded Rectangle 176"/>
          <p:cNvSpPr/>
          <p:nvPr/>
        </p:nvSpPr>
        <p:spPr>
          <a:xfrm>
            <a:off x="5090559" y="687158"/>
            <a:ext cx="1332000" cy="5736646"/>
          </a:xfrm>
          <a:prstGeom prst="roundRect">
            <a:avLst/>
          </a:prstGeom>
          <a:noFill/>
          <a:ln w="19050" cap="flat" cmpd="sng" algn="ctr">
            <a:solidFill>
              <a:srgbClr val="99F1D6"/>
            </a:solid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79" name="Rounded Rectangle 178"/>
          <p:cNvSpPr/>
          <p:nvPr/>
        </p:nvSpPr>
        <p:spPr>
          <a:xfrm>
            <a:off x="6759406" y="687158"/>
            <a:ext cx="1332000" cy="5736645"/>
          </a:xfrm>
          <a:prstGeom prst="roundRect">
            <a:avLst/>
          </a:prstGeom>
          <a:noFill/>
          <a:ln w="19050" cap="flat" cmpd="sng" algn="ctr">
            <a:solidFill>
              <a:srgbClr val="45D776"/>
            </a:solid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84" name="Rounded Rectangle 183"/>
          <p:cNvSpPr/>
          <p:nvPr/>
        </p:nvSpPr>
        <p:spPr>
          <a:xfrm>
            <a:off x="3478430" y="2462878"/>
            <a:ext cx="1224000" cy="468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t" anchorCtr="0"/>
          <a:lstStyle/>
          <a:p>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 # family meetings &amp; other parent capability building services </a:t>
            </a:r>
            <a:endParaRPr lang="en-AU" sz="750" dirty="0">
              <a:solidFill>
                <a:schemeClr val="tx1"/>
              </a:solidFill>
              <a:latin typeface="Calibri" panose="020F0502020204030204" pitchFamily="34" charset="0"/>
              <a:cs typeface="Calibri" panose="020F0502020204030204" pitchFamily="34" charset="0"/>
            </a:endParaRPr>
          </a:p>
        </p:txBody>
      </p:sp>
      <p:sp>
        <p:nvSpPr>
          <p:cNvPr id="195" name="Rounded Rectangle 194"/>
          <p:cNvSpPr/>
          <p:nvPr/>
        </p:nvSpPr>
        <p:spPr>
          <a:xfrm>
            <a:off x="1805965" y="1494054"/>
            <a:ext cx="1260000" cy="360797"/>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err="1">
                <a:solidFill>
                  <a:schemeClr val="tx1"/>
                </a:solidFill>
                <a:latin typeface="Calibri" panose="020F0502020204030204" pitchFamily="34" charset="0"/>
                <a:cs typeface="Calibri" panose="020F0502020204030204" pitchFamily="34" charset="0"/>
              </a:rPr>
              <a:t>CaFIS</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provide services that are culturally appropriate &amp; trauma-informed</a:t>
            </a:r>
            <a:endParaRPr lang="en-AU" sz="750" dirty="0">
              <a:solidFill>
                <a:schemeClr val="tx1"/>
              </a:solidFill>
              <a:latin typeface="Calibri" panose="020F0502020204030204" pitchFamily="34" charset="0"/>
              <a:cs typeface="Calibri" panose="020F0502020204030204" pitchFamily="34" charset="0"/>
            </a:endParaRPr>
          </a:p>
        </p:txBody>
      </p:sp>
      <p:sp>
        <p:nvSpPr>
          <p:cNvPr id="99" name="Rounded Rectangle 98"/>
          <p:cNvSpPr/>
          <p:nvPr/>
        </p:nvSpPr>
        <p:spPr>
          <a:xfrm>
            <a:off x="1798215" y="2917267"/>
            <a:ext cx="1260000" cy="576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err="1">
                <a:solidFill>
                  <a:schemeClr val="tx1"/>
                </a:solidFill>
                <a:latin typeface="Calibri" panose="020F0502020204030204" pitchFamily="34" charset="0"/>
                <a:cs typeface="Calibri" panose="020F0502020204030204" pitchFamily="34" charset="0"/>
              </a:rPr>
              <a:t>CaFIS</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services work in </a:t>
            </a:r>
            <a:r>
              <a:rPr lang="en-AU" sz="750" dirty="0">
                <a:solidFill>
                  <a:schemeClr val="tx1"/>
                </a:solidFill>
                <a:latin typeface="Calibri" panose="020F0502020204030204" pitchFamily="34" charset="0"/>
                <a:cs typeface="Calibri" panose="020F0502020204030204" pitchFamily="34" charset="0"/>
              </a:rPr>
              <a:t>partnership with </a:t>
            </a:r>
            <a:r>
              <a:rPr lang="en-AU" sz="750" dirty="0" smtClean="0">
                <a:solidFill>
                  <a:schemeClr val="tx1"/>
                </a:solidFill>
                <a:latin typeface="Calibri" panose="020F0502020204030204" pitchFamily="34" charset="0"/>
                <a:cs typeface="Calibri" panose="020F0502020204030204" pitchFamily="34" charset="0"/>
              </a:rPr>
              <a:t>families </a:t>
            </a:r>
            <a:r>
              <a:rPr lang="en-AU" sz="750" dirty="0">
                <a:solidFill>
                  <a:schemeClr val="tx1"/>
                </a:solidFill>
                <a:latin typeface="Calibri" panose="020F0502020204030204" pitchFamily="34" charset="0"/>
                <a:cs typeface="Calibri" panose="020F0502020204030204" pitchFamily="34" charset="0"/>
              </a:rPr>
              <a:t>to develop </a:t>
            </a:r>
            <a:r>
              <a:rPr lang="en-AU" sz="750" dirty="0" smtClean="0">
                <a:solidFill>
                  <a:schemeClr val="tx1"/>
                </a:solidFill>
                <a:latin typeface="Calibri" panose="020F0502020204030204" pitchFamily="34" charset="0"/>
                <a:cs typeface="Calibri" panose="020F0502020204030204" pitchFamily="34" charset="0"/>
              </a:rPr>
              <a:t>their confidence &amp; </a:t>
            </a:r>
            <a:r>
              <a:rPr lang="en-AU" sz="750" dirty="0">
                <a:solidFill>
                  <a:schemeClr val="tx1"/>
                </a:solidFill>
                <a:latin typeface="Calibri" panose="020F0502020204030204" pitchFamily="34" charset="0"/>
                <a:cs typeface="Calibri" panose="020F0502020204030204" pitchFamily="34" charset="0"/>
              </a:rPr>
              <a:t>capability to bring children up strong</a:t>
            </a:r>
          </a:p>
        </p:txBody>
      </p:sp>
      <p:sp>
        <p:nvSpPr>
          <p:cNvPr id="112" name="TextBox 111"/>
          <p:cNvSpPr txBox="1"/>
          <p:nvPr/>
        </p:nvSpPr>
        <p:spPr>
          <a:xfrm>
            <a:off x="8539584" y="746031"/>
            <a:ext cx="972000" cy="216000"/>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lIns="25714" tIns="25714" rIns="25714" bIns="25714" rtlCol="0" anchor="ctr">
            <a:spAutoFit/>
          </a:bodyPr>
          <a:lstStyle/>
          <a:p>
            <a:pPr algn="ctr"/>
            <a:r>
              <a:rPr lang="en-GB" sz="800" b="1" dirty="0" smtClean="0">
                <a:latin typeface="Calibri" panose="020F0502020204030204" pitchFamily="34" charset="0"/>
                <a:cs typeface="Calibri" panose="020F0502020204030204" pitchFamily="34" charset="0"/>
              </a:rPr>
              <a:t>Long-term Outcomes</a:t>
            </a:r>
          </a:p>
          <a:p>
            <a:pPr algn="ctr"/>
            <a:r>
              <a:rPr lang="en-GB" sz="750" dirty="0" smtClean="0">
                <a:latin typeface="Calibri" panose="020F0502020204030204" pitchFamily="34" charset="0"/>
                <a:cs typeface="Calibri" panose="020F0502020204030204" pitchFamily="34" charset="0"/>
              </a:rPr>
              <a:t>(Program Impacts)</a:t>
            </a:r>
            <a:endParaRPr lang="en-AU" sz="750" dirty="0">
              <a:latin typeface="Calibri" panose="020F0502020204030204" pitchFamily="34" charset="0"/>
              <a:cs typeface="Calibri" panose="020F0502020204030204" pitchFamily="34" charset="0"/>
            </a:endParaRPr>
          </a:p>
        </p:txBody>
      </p:sp>
      <p:sp>
        <p:nvSpPr>
          <p:cNvPr id="92" name="TextBox 91"/>
          <p:cNvSpPr txBox="1"/>
          <p:nvPr/>
        </p:nvSpPr>
        <p:spPr>
          <a:xfrm>
            <a:off x="8445064" y="4624968"/>
            <a:ext cx="1188000" cy="792000"/>
          </a:xfrm>
          <a:prstGeom prst="rect">
            <a:avLst/>
          </a:prstGeom>
          <a:solidFill>
            <a:srgbClr val="FFFFE7"/>
          </a:solidFill>
          <a:ln w="28575">
            <a:solidFill>
              <a:srgbClr val="00BC00"/>
            </a:solidFill>
          </a:ln>
          <a:effectLst>
            <a:outerShdw blurRad="50800" dist="38100" dir="2700000" algn="tl"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wrap="square" lIns="36000" tIns="36000" rIns="36000" bIns="36000" rtlCol="0" anchor="ctr">
            <a:spAutoFit/>
          </a:bodyPr>
          <a:lstStyle/>
          <a:p>
            <a:pPr algn="ctr"/>
            <a:r>
              <a:rPr lang="en-AU" sz="850" kern="0" dirty="0" smtClean="0">
                <a:cs typeface="Arial" panose="020B0604020202020204" pitchFamily="34" charset="0"/>
              </a:rPr>
              <a:t>  3. </a:t>
            </a:r>
            <a:r>
              <a:rPr lang="en-AU" sz="850" kern="0" dirty="0">
                <a:cs typeface="Arial" panose="020B0604020202020204" pitchFamily="34" charset="0"/>
              </a:rPr>
              <a:t>Children in the NT and the APY Lands </a:t>
            </a:r>
            <a:r>
              <a:rPr lang="en-GB" sz="850" dirty="0" smtClean="0">
                <a:solidFill>
                  <a:schemeClr val="tx1"/>
                </a:solidFill>
                <a:cs typeface="Calibri" panose="020F0502020204030204" pitchFamily="34" charset="0"/>
              </a:rPr>
              <a:t>program </a:t>
            </a:r>
            <a:r>
              <a:rPr lang="en-GB" sz="850" dirty="0">
                <a:solidFill>
                  <a:schemeClr val="tx1"/>
                </a:solidFill>
                <a:cs typeface="Calibri" panose="020F0502020204030204" pitchFamily="34" charset="0"/>
              </a:rPr>
              <a:t>regions </a:t>
            </a:r>
            <a:r>
              <a:rPr lang="en-AU" sz="850" kern="0" dirty="0" smtClean="0">
                <a:cs typeface="Arial" panose="020B0604020202020204" pitchFamily="34" charset="0"/>
              </a:rPr>
              <a:t>experience improved health &amp; </a:t>
            </a:r>
            <a:r>
              <a:rPr lang="en-AU" sz="850" dirty="0" smtClean="0">
                <a:solidFill>
                  <a:schemeClr val="tx1"/>
                </a:solidFill>
                <a:cs typeface="Calibri" panose="020F0502020204030204" pitchFamily="34" charset="0"/>
              </a:rPr>
              <a:t>well-being </a:t>
            </a:r>
            <a:endParaRPr lang="en-AU" sz="850" dirty="0">
              <a:solidFill>
                <a:schemeClr val="tx1"/>
              </a:solidFill>
              <a:cs typeface="Calibri" panose="020F0502020204030204" pitchFamily="34" charset="0"/>
            </a:endParaRPr>
          </a:p>
        </p:txBody>
      </p:sp>
      <p:sp>
        <p:nvSpPr>
          <p:cNvPr id="219" name="Rounded Rectangle 218"/>
          <p:cNvSpPr/>
          <p:nvPr/>
        </p:nvSpPr>
        <p:spPr>
          <a:xfrm>
            <a:off x="302721" y="3478790"/>
            <a:ext cx="1080000" cy="648000"/>
          </a:xfrm>
          <a:prstGeom prst="roundRect">
            <a:avLst/>
          </a:prstGeom>
          <a:solidFill>
            <a:schemeClr val="bg1"/>
          </a:solidFill>
          <a:ln w="19050">
            <a:solidFill>
              <a:srgbClr val="F4B183"/>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Selected organisations have a strong </a:t>
            </a:r>
            <a:r>
              <a:rPr lang="en-AU" sz="750" dirty="0">
                <a:solidFill>
                  <a:schemeClr val="tx1"/>
                </a:solidFill>
                <a:latin typeface="Calibri" panose="020F0502020204030204" pitchFamily="34" charset="0"/>
                <a:cs typeface="Calibri" panose="020F0502020204030204" pitchFamily="34" charset="0"/>
              </a:rPr>
              <a:t>framework for cultural </a:t>
            </a:r>
            <a:r>
              <a:rPr lang="en-AU" sz="750" dirty="0" smtClean="0">
                <a:solidFill>
                  <a:schemeClr val="tx1"/>
                </a:solidFill>
                <a:latin typeface="Calibri" panose="020F0502020204030204" pitchFamily="34" charset="0"/>
                <a:cs typeface="Calibri" panose="020F0502020204030204" pitchFamily="34" charset="0"/>
              </a:rPr>
              <a:t>governance &amp; cultural </a:t>
            </a:r>
            <a:r>
              <a:rPr lang="en-AU" sz="750" dirty="0">
                <a:solidFill>
                  <a:schemeClr val="tx1"/>
                </a:solidFill>
                <a:latin typeface="Calibri" panose="020F0502020204030204" pitchFamily="34" charset="0"/>
                <a:cs typeface="Calibri" panose="020F0502020204030204" pitchFamily="34" charset="0"/>
              </a:rPr>
              <a:t>authority in their region</a:t>
            </a:r>
          </a:p>
        </p:txBody>
      </p:sp>
      <p:sp>
        <p:nvSpPr>
          <p:cNvPr id="120" name="Rounded Rectangle 119"/>
          <p:cNvSpPr/>
          <p:nvPr/>
        </p:nvSpPr>
        <p:spPr>
          <a:xfrm>
            <a:off x="6807000" y="1181475"/>
            <a:ext cx="1224000" cy="540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1. Improved communication &amp; relationships between children &amp; their caregivers/parents </a:t>
            </a:r>
            <a:endParaRPr lang="en-AU" sz="750" dirty="0">
              <a:solidFill>
                <a:schemeClr val="tx1"/>
              </a:solidFill>
              <a:latin typeface="Calibri" panose="020F0502020204030204" pitchFamily="34" charset="0"/>
              <a:cs typeface="Calibri" panose="020F0502020204030204" pitchFamily="34" charset="0"/>
            </a:endParaRPr>
          </a:p>
        </p:txBody>
      </p:sp>
      <p:sp>
        <p:nvSpPr>
          <p:cNvPr id="133" name="Rounded Rectangle 132"/>
          <p:cNvSpPr/>
          <p:nvPr/>
        </p:nvSpPr>
        <p:spPr>
          <a:xfrm>
            <a:off x="1807173" y="2384100"/>
            <a:ext cx="1260000" cy="462873"/>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Education, support &amp; activities for families &amp; communities about safety in the community </a:t>
            </a:r>
            <a:endParaRPr lang="en-AU" sz="750" dirty="0">
              <a:solidFill>
                <a:schemeClr val="tx1"/>
              </a:solidFill>
              <a:latin typeface="Calibri" panose="020F0502020204030204" pitchFamily="34" charset="0"/>
              <a:cs typeface="Calibri" panose="020F0502020204030204" pitchFamily="34" charset="0"/>
            </a:endParaRPr>
          </a:p>
        </p:txBody>
      </p:sp>
      <p:sp>
        <p:nvSpPr>
          <p:cNvPr id="162" name="TextBox 161"/>
          <p:cNvSpPr txBox="1"/>
          <p:nvPr/>
        </p:nvSpPr>
        <p:spPr>
          <a:xfrm>
            <a:off x="302666" y="6521789"/>
            <a:ext cx="1116000" cy="180000"/>
          </a:xfrm>
          <a:prstGeom prst="rect">
            <a:avLst/>
          </a:prstGeom>
          <a:solidFill>
            <a:srgbClr val="FDF3E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bIns="25714" rtlCol="0">
            <a:spAutoFit/>
          </a:bodyPr>
          <a:lstStyle/>
          <a:p>
            <a:pPr algn="ctr"/>
            <a:r>
              <a:rPr lang="en-AU" sz="643" b="1" i="1" dirty="0">
                <a:solidFill>
                  <a:srgbClr val="EC7524"/>
                </a:solidFill>
                <a:latin typeface="Calibri" panose="020F0502020204030204" pitchFamily="34" charset="0"/>
                <a:cs typeface="Calibri" panose="020F0502020204030204" pitchFamily="34" charset="0"/>
              </a:rPr>
              <a:t>The resources we will need</a:t>
            </a:r>
          </a:p>
        </p:txBody>
      </p:sp>
      <p:sp>
        <p:nvSpPr>
          <p:cNvPr id="163" name="TextBox 162"/>
          <p:cNvSpPr txBox="1"/>
          <p:nvPr/>
        </p:nvSpPr>
        <p:spPr>
          <a:xfrm>
            <a:off x="1936094" y="6531866"/>
            <a:ext cx="977143" cy="180000"/>
          </a:xfrm>
          <a:prstGeom prst="rect">
            <a:avLst/>
          </a:prstGeom>
          <a:solidFill>
            <a:srgbClr val="FCF2F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25714" tIns="25714" rIns="25714" bIns="25714" rtlCol="0">
            <a:spAutoFit/>
          </a:bodyPr>
          <a:lstStyle/>
          <a:p>
            <a:pPr algn="ctr"/>
            <a:r>
              <a:rPr lang="en-AU" sz="643" b="1" i="1" dirty="0">
                <a:solidFill>
                  <a:srgbClr val="C93779"/>
                </a:solidFill>
                <a:latin typeface="Calibri" panose="020F0502020204030204" pitchFamily="34" charset="0"/>
                <a:cs typeface="Calibri" panose="020F0502020204030204" pitchFamily="34" charset="0"/>
              </a:rPr>
              <a:t>What we will do</a:t>
            </a:r>
          </a:p>
        </p:txBody>
      </p:sp>
      <p:sp>
        <p:nvSpPr>
          <p:cNvPr id="164" name="TextBox 163"/>
          <p:cNvSpPr txBox="1"/>
          <p:nvPr/>
        </p:nvSpPr>
        <p:spPr>
          <a:xfrm>
            <a:off x="3573159" y="6533395"/>
            <a:ext cx="977143" cy="180000"/>
          </a:xfrm>
          <a:prstGeom prst="rect">
            <a:avLst/>
          </a:prstGeom>
          <a:solidFill>
            <a:srgbClr val="EDF9F9"/>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25714" tIns="25714" rIns="25714" bIns="25714" rtlCol="0">
            <a:spAutoFit/>
          </a:bodyPr>
          <a:lstStyle/>
          <a:p>
            <a:pPr algn="ctr"/>
            <a:r>
              <a:rPr lang="en-AU" sz="643" b="1" i="1" dirty="0">
                <a:solidFill>
                  <a:srgbClr val="62A9E4"/>
                </a:solidFill>
                <a:latin typeface="Calibri" panose="020F0502020204030204" pitchFamily="34" charset="0"/>
                <a:cs typeface="Calibri" panose="020F0502020204030204" pitchFamily="34" charset="0"/>
              </a:rPr>
              <a:t>What we will produce</a:t>
            </a:r>
          </a:p>
        </p:txBody>
      </p:sp>
      <p:sp>
        <p:nvSpPr>
          <p:cNvPr id="165" name="TextBox 164"/>
          <p:cNvSpPr txBox="1"/>
          <p:nvPr/>
        </p:nvSpPr>
        <p:spPr>
          <a:xfrm>
            <a:off x="5210224" y="6475681"/>
            <a:ext cx="1054286" cy="252000"/>
          </a:xfrm>
          <a:prstGeom prst="rect">
            <a:avLst/>
          </a:prstGeom>
          <a:solidFill>
            <a:srgbClr val="EAFAF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lnRef>
          <a:fillRef idx="1">
            <a:schemeClr val="lt1"/>
          </a:fillRef>
          <a:effectRef idx="0">
            <a:schemeClr val="accent6"/>
          </a:effectRef>
          <a:fontRef idx="minor">
            <a:schemeClr val="dk1"/>
          </a:fontRef>
        </p:style>
        <p:txBody>
          <a:bodyPr wrap="square" lIns="25714" tIns="25714" rIns="25714" bIns="25714" rtlCol="0" anchor="ctr">
            <a:spAutoFit/>
          </a:bodyPr>
          <a:lstStyle/>
          <a:p>
            <a:pPr algn="ctr"/>
            <a:r>
              <a:rPr lang="en-AU" sz="643" b="1" i="1" dirty="0">
                <a:solidFill>
                  <a:srgbClr val="1CCE97"/>
                </a:solidFill>
                <a:latin typeface="Calibri" panose="020F0502020204030204" pitchFamily="34" charset="0"/>
                <a:cs typeface="Calibri" panose="020F0502020204030204" pitchFamily="34" charset="0"/>
              </a:rPr>
              <a:t>The changes we will see early in program implementation</a:t>
            </a:r>
          </a:p>
        </p:txBody>
      </p:sp>
      <p:sp>
        <p:nvSpPr>
          <p:cNvPr id="166" name="TextBox 165"/>
          <p:cNvSpPr txBox="1"/>
          <p:nvPr/>
        </p:nvSpPr>
        <p:spPr>
          <a:xfrm>
            <a:off x="6877439" y="6475681"/>
            <a:ext cx="1054286" cy="252000"/>
          </a:xfrm>
          <a:prstGeom prst="rect">
            <a:avLst/>
          </a:prstGeom>
          <a:solidFill>
            <a:srgbClr val="E0F6D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25714" tIns="25714" rIns="25714" bIns="25714" rtlCol="0" anchor="ctr">
            <a:spAutoFit/>
          </a:bodyPr>
          <a:lstStyle/>
          <a:p>
            <a:pPr algn="ctr"/>
            <a:r>
              <a:rPr lang="en-AU" sz="643" b="1" i="1" dirty="0">
                <a:solidFill>
                  <a:srgbClr val="26AA52"/>
                </a:solidFill>
                <a:latin typeface="Calibri" panose="020F0502020204030204" pitchFamily="34" charset="0"/>
                <a:cs typeface="Calibri" panose="020F0502020204030204" pitchFamily="34" charset="0"/>
              </a:rPr>
              <a:t>The changes we will see in the medium-term</a:t>
            </a:r>
          </a:p>
        </p:txBody>
      </p:sp>
      <p:sp>
        <p:nvSpPr>
          <p:cNvPr id="167" name="TextBox 166"/>
          <p:cNvSpPr txBox="1"/>
          <p:nvPr/>
        </p:nvSpPr>
        <p:spPr>
          <a:xfrm>
            <a:off x="8488005" y="6475681"/>
            <a:ext cx="1054286" cy="252000"/>
          </a:xfrm>
          <a:prstGeom prst="rect">
            <a:avLst/>
          </a:prstGeom>
          <a:solidFill>
            <a:srgbClr val="CDFF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25714" tIns="25714" rIns="25714" bIns="25714" rtlCol="0" anchor="ctr">
            <a:spAutoFit/>
          </a:bodyPr>
          <a:lstStyle/>
          <a:p>
            <a:pPr algn="ctr"/>
            <a:r>
              <a:rPr lang="en-AU" sz="643" b="1" i="1" dirty="0">
                <a:solidFill>
                  <a:srgbClr val="009A00"/>
                </a:solidFill>
                <a:latin typeface="Calibri" panose="020F0502020204030204" pitchFamily="34" charset="0"/>
                <a:cs typeface="Calibri" panose="020F0502020204030204" pitchFamily="34" charset="0"/>
              </a:rPr>
              <a:t>And in the long-term we </a:t>
            </a:r>
          </a:p>
          <a:p>
            <a:pPr algn="ctr"/>
            <a:r>
              <a:rPr lang="en-AU" sz="643" b="1" i="1" dirty="0">
                <a:solidFill>
                  <a:srgbClr val="009A00"/>
                </a:solidFill>
                <a:latin typeface="Calibri" panose="020F0502020204030204" pitchFamily="34" charset="0"/>
                <a:cs typeface="Calibri" panose="020F0502020204030204" pitchFamily="34" charset="0"/>
              </a:rPr>
              <a:t>will have achieved:</a:t>
            </a:r>
          </a:p>
        </p:txBody>
      </p:sp>
      <p:sp>
        <p:nvSpPr>
          <p:cNvPr id="88" name="Rounded Rectangle 87"/>
          <p:cNvSpPr/>
          <p:nvPr/>
        </p:nvSpPr>
        <p:spPr>
          <a:xfrm>
            <a:off x="6887001" y="720990"/>
            <a:ext cx="1054286" cy="252000"/>
          </a:xfrm>
          <a:prstGeom prst="roundRect">
            <a:avLst/>
          </a:prstGeom>
          <a:solidFill>
            <a:srgbClr val="45D776"/>
          </a:solidFill>
          <a:ln w="19050" cap="flat" cmpd="sng" algn="ctr">
            <a:noFill/>
            <a:prstDash val="solid"/>
          </a:ln>
          <a:effectLst/>
          <a:scene3d>
            <a:camera prst="orthographicFront">
              <a:rot lat="0" lon="0" rev="0"/>
            </a:camera>
            <a:lightRig rig="contrasting" dir="t">
              <a:rot lat="0" lon="0" rev="7800000"/>
            </a:lightRig>
          </a:scene3d>
          <a:sp3d>
            <a:bevelT w="139700" h="139700"/>
          </a:sp3d>
        </p:spPr>
        <p:txBody>
          <a:bodyPr rot="0" spcFirstLastPara="0" vertOverflow="overflow" horzOverflow="overflow" vert="horz" wrap="square" lIns="25714" tIns="25714" rIns="25714" bIns="25714"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143" kern="0">
              <a:solidFill>
                <a:prstClr val="white"/>
              </a:solidFill>
              <a:latin typeface="Calibri" panose="020F0502020204030204" pitchFamily="34" charset="0"/>
              <a:cs typeface="Calibri" panose="020F0502020204030204" pitchFamily="34" charset="0"/>
            </a:endParaRPr>
          </a:p>
        </p:txBody>
      </p:sp>
      <p:sp>
        <p:nvSpPr>
          <p:cNvPr id="89" name="TextBox 88"/>
          <p:cNvSpPr txBox="1"/>
          <p:nvPr/>
        </p:nvSpPr>
        <p:spPr>
          <a:xfrm>
            <a:off x="6856516" y="732721"/>
            <a:ext cx="1116000" cy="216000"/>
          </a:xfrm>
          <a:prstGeom prst="rect">
            <a:avLst/>
          </a:prstGeom>
          <a:noFill/>
          <a:ln>
            <a:noFill/>
          </a:ln>
          <a:effectLst/>
          <a:scene3d>
            <a:camera prst="orthographicFront">
              <a:rot lat="0" lon="0" rev="0"/>
            </a:camera>
            <a:lightRig rig="contrasting" dir="t">
              <a:rot lat="0" lon="0" rev="7800000"/>
            </a:lightRig>
          </a:scene3d>
          <a:sp3d>
            <a:bevelT w="139700" h="139700"/>
          </a:sp3d>
        </p:spPr>
        <p:txBody>
          <a:bodyPr wrap="square" lIns="25714" tIns="25714" rIns="25714" bIns="25714" rtlCol="0" anchor="ctr">
            <a:spAutoFit/>
          </a:bodyPr>
          <a:lstStyle/>
          <a:p>
            <a:pPr algn="ctr"/>
            <a:r>
              <a:rPr lang="en-AU" sz="800" b="1" dirty="0">
                <a:latin typeface="Calibri" panose="020F0502020204030204" pitchFamily="34" charset="0"/>
                <a:cs typeface="Calibri" panose="020F0502020204030204" pitchFamily="34" charset="0"/>
              </a:rPr>
              <a:t>Medium-term Outcomes </a:t>
            </a:r>
          </a:p>
          <a:p>
            <a:pPr algn="ctr"/>
            <a:r>
              <a:rPr lang="en-GB" sz="750" dirty="0">
                <a:latin typeface="Calibri" panose="020F0502020204030204" pitchFamily="34" charset="0"/>
                <a:cs typeface="Calibri" panose="020F0502020204030204" pitchFamily="34" charset="0"/>
              </a:rPr>
              <a:t>(Intermediate)</a:t>
            </a:r>
            <a:endParaRPr lang="en-AU" sz="750" dirty="0">
              <a:latin typeface="Calibri" panose="020F0502020204030204" pitchFamily="34" charset="0"/>
              <a:cs typeface="Calibri" panose="020F0502020204030204" pitchFamily="34" charset="0"/>
            </a:endParaRPr>
          </a:p>
        </p:txBody>
      </p:sp>
      <p:sp>
        <p:nvSpPr>
          <p:cNvPr id="101" name="Rounded Rectangle 100"/>
          <p:cNvSpPr/>
          <p:nvPr/>
        </p:nvSpPr>
        <p:spPr>
          <a:xfrm>
            <a:off x="237108" y="658800"/>
            <a:ext cx="1224000" cy="5816880"/>
          </a:xfrm>
          <a:prstGeom prst="roundRect">
            <a:avLst/>
          </a:prstGeom>
          <a:noFill/>
          <a:ln w="19050" cap="flat" cmpd="sng" algn="ctr">
            <a:solidFill>
              <a:srgbClr val="F4B183"/>
            </a:solidFill>
            <a:prstDash val="solid"/>
          </a:ln>
          <a:effectLst/>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1273" kern="0">
              <a:solidFill>
                <a:prstClr val="white"/>
              </a:solidFill>
              <a:latin typeface="Calibri" panose="020F0502020204030204" pitchFamily="34" charset="0"/>
              <a:cs typeface="Calibri" panose="020F0502020204030204" pitchFamily="34" charset="0"/>
            </a:endParaRPr>
          </a:p>
        </p:txBody>
      </p:sp>
      <p:sp>
        <p:nvSpPr>
          <p:cNvPr id="110" name="Rounded Rectangle 109"/>
          <p:cNvSpPr/>
          <p:nvPr/>
        </p:nvSpPr>
        <p:spPr>
          <a:xfrm>
            <a:off x="339106" y="1383338"/>
            <a:ext cx="1008000" cy="252000"/>
          </a:xfrm>
          <a:prstGeom prst="roundRect">
            <a:avLst/>
          </a:prstGeom>
          <a:solidFill>
            <a:srgbClr val="F4B183"/>
          </a:solidFill>
          <a:ln w="19050" cap="flat" cmpd="sng" algn="ctr">
            <a:noFill/>
            <a:prstDash val="solid"/>
          </a:ln>
          <a:effectLst/>
          <a:scene3d>
            <a:camera prst="orthographicFront">
              <a:rot lat="0" lon="0" rev="0"/>
            </a:camera>
            <a:lightRig rig="contrasting" dir="t">
              <a:rot lat="0" lon="0" rev="7800000"/>
            </a:lightRig>
          </a:scene3d>
          <a:sp3d>
            <a:bevelT w="139700" h="139700"/>
          </a:sp3d>
        </p:spPr>
        <p:txBody>
          <a:bodyPr rot="0" spcFirstLastPara="0" vertOverflow="overflow" horzOverflow="overflow" vert="horz" wrap="square" lIns="64663" tIns="32331" rIns="64663" bIns="32331" numCol="1" spcCol="0" rtlCol="0" fromWordArt="0" anchor="ctr" anchorCtr="0" forceAA="0" compatLnSpc="1">
            <a:prstTxWarp prst="textNoShape">
              <a:avLst/>
            </a:prstTxWarp>
            <a:noAutofit/>
          </a:bodyPr>
          <a:lstStyle/>
          <a:p>
            <a:pPr algn="ctr" defTabSz="323322" fontAlgn="base">
              <a:spcBef>
                <a:spcPct val="0"/>
              </a:spcBef>
              <a:spcAft>
                <a:spcPct val="0"/>
              </a:spcAft>
            </a:pPr>
            <a:endParaRPr lang="en-AU" sz="857" kern="0" dirty="0">
              <a:solidFill>
                <a:prstClr val="white"/>
              </a:solidFill>
              <a:latin typeface="Calibri" panose="020F0502020204030204" pitchFamily="34" charset="0"/>
              <a:cs typeface="Calibri" panose="020F0502020204030204" pitchFamily="34" charset="0"/>
            </a:endParaRPr>
          </a:p>
        </p:txBody>
      </p:sp>
      <p:sp>
        <p:nvSpPr>
          <p:cNvPr id="113" name="TextBox 112"/>
          <p:cNvSpPr txBox="1"/>
          <p:nvPr/>
        </p:nvSpPr>
        <p:spPr>
          <a:xfrm>
            <a:off x="595987" y="1412506"/>
            <a:ext cx="504000" cy="195814"/>
          </a:xfrm>
          <a:prstGeom prst="rect">
            <a:avLst/>
          </a:prstGeom>
          <a:noFill/>
        </p:spPr>
        <p:txBody>
          <a:bodyPr wrap="square" lIns="36000" tIns="36000" rIns="36000" bIns="36000" rtlCol="0">
            <a:spAutoFit/>
          </a:bodyPr>
          <a:lstStyle/>
          <a:p>
            <a:pPr algn="ctr"/>
            <a:r>
              <a:rPr lang="en-AU" sz="800" b="1" dirty="0">
                <a:latin typeface="Calibri" panose="020F0502020204030204" pitchFamily="34" charset="0"/>
                <a:cs typeface="Calibri" panose="020F0502020204030204" pitchFamily="34" charset="0"/>
              </a:rPr>
              <a:t>Inputs</a:t>
            </a:r>
            <a:endParaRPr lang="en-AU" sz="700" b="1" dirty="0">
              <a:latin typeface="Calibri" panose="020F0502020204030204" pitchFamily="34" charset="0"/>
              <a:cs typeface="Calibri" panose="020F0502020204030204" pitchFamily="34" charset="0"/>
            </a:endParaRPr>
          </a:p>
        </p:txBody>
      </p:sp>
      <p:sp>
        <p:nvSpPr>
          <p:cNvPr id="87" name="TextBox 86"/>
          <p:cNvSpPr txBox="1"/>
          <p:nvPr/>
        </p:nvSpPr>
        <p:spPr>
          <a:xfrm>
            <a:off x="1677000" y="1717"/>
            <a:ext cx="6552000" cy="265063"/>
          </a:xfrm>
          <a:prstGeom prst="rect">
            <a:avLst/>
          </a:prstGeom>
          <a:solidFill>
            <a:srgbClr val="D9FFEC"/>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36000" tIns="36000" rIns="36000" bIns="36000" rtlCol="0">
            <a:spAutoFit/>
          </a:bodyPr>
          <a:lstStyle/>
          <a:p>
            <a:pPr algn="ctr"/>
            <a:r>
              <a:rPr lang="en-AU" sz="1250" i="1" dirty="0" smtClean="0">
                <a:solidFill>
                  <a:srgbClr val="CC3300"/>
                </a:solidFill>
                <a:effectLst>
                  <a:outerShdw blurRad="38100" dist="38100" dir="2700000" algn="tl">
                    <a:srgbClr val="000000">
                      <a:alpha val="43137"/>
                    </a:srgbClr>
                  </a:outerShdw>
                </a:effectLst>
                <a:latin typeface="Georgia" panose="02040502050405020303" pitchFamily="18" charset="0"/>
                <a:cs typeface="Calibri" panose="020F0502020204030204" pitchFamily="34" charset="0"/>
              </a:rPr>
              <a:t>Outcomes Pathway </a:t>
            </a:r>
            <a:r>
              <a:rPr lang="en-AU" sz="1250" dirty="0" smtClean="0">
                <a:solidFill>
                  <a:srgbClr val="CC3300"/>
                </a:solidFill>
                <a:latin typeface="Georgia" panose="02040502050405020303" pitchFamily="18" charset="0"/>
                <a:cs typeface="Calibri" panose="020F0502020204030204" pitchFamily="34" charset="0"/>
              </a:rPr>
              <a:t>for </a:t>
            </a:r>
            <a:r>
              <a:rPr lang="en-AU" sz="1250" dirty="0">
                <a:solidFill>
                  <a:srgbClr val="CC3300"/>
                </a:solidFill>
                <a:latin typeface="Georgia" panose="02040502050405020303" pitchFamily="18" charset="0"/>
                <a:cs typeface="Calibri" panose="020F0502020204030204" pitchFamily="34" charset="0"/>
              </a:rPr>
              <a:t>Children and Family Intensive </a:t>
            </a:r>
            <a:r>
              <a:rPr lang="en-AU" sz="1250" dirty="0" smtClean="0">
                <a:solidFill>
                  <a:srgbClr val="CC3300"/>
                </a:solidFill>
                <a:latin typeface="Georgia" panose="02040502050405020303" pitchFamily="18" charset="0"/>
                <a:cs typeface="Calibri" panose="020F0502020204030204" pitchFamily="34" charset="0"/>
              </a:rPr>
              <a:t>Support</a:t>
            </a:r>
            <a:r>
              <a:rPr lang="en-AU" sz="1250" dirty="0" smtClean="0">
                <a:solidFill>
                  <a:srgbClr val="006666"/>
                </a:solidFill>
                <a:effectLst>
                  <a:outerShdw blurRad="38100" dist="38100" dir="2700000" algn="tl">
                    <a:srgbClr val="000000">
                      <a:alpha val="43137"/>
                    </a:srgbClr>
                  </a:outerShdw>
                </a:effectLst>
                <a:latin typeface="Georgia" panose="02040502050405020303" pitchFamily="18" charset="0"/>
                <a:cs typeface="Calibri" panose="020F0502020204030204" pitchFamily="34" charset="0"/>
              </a:rPr>
              <a:t>	</a:t>
            </a:r>
            <a:endParaRPr lang="en-AU" sz="1250" dirty="0">
              <a:solidFill>
                <a:srgbClr val="006666"/>
              </a:solidFill>
              <a:effectLst>
                <a:outerShdw blurRad="38100" dist="38100" dir="2700000" algn="tl">
                  <a:srgbClr val="000000">
                    <a:alpha val="43137"/>
                  </a:srgbClr>
                </a:outerShdw>
              </a:effectLst>
              <a:latin typeface="Georgia" panose="02040502050405020303" pitchFamily="18" charset="0"/>
              <a:cs typeface="Calibri" panose="020F0502020204030204" pitchFamily="34" charset="0"/>
            </a:endParaRPr>
          </a:p>
        </p:txBody>
      </p:sp>
      <p:sp>
        <p:nvSpPr>
          <p:cNvPr id="77" name="Rounded Rectangle 76"/>
          <p:cNvSpPr/>
          <p:nvPr/>
        </p:nvSpPr>
        <p:spPr>
          <a:xfrm>
            <a:off x="275234" y="1687348"/>
            <a:ext cx="1116000" cy="288000"/>
          </a:xfrm>
          <a:prstGeom prst="roundRect">
            <a:avLst/>
          </a:prstGeom>
          <a:solidFill>
            <a:schemeClr val="bg1"/>
          </a:solidFill>
          <a:ln w="19050">
            <a:solidFill>
              <a:schemeClr val="bg1"/>
            </a:solid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en-AU" sz="600" i="1" dirty="0" smtClean="0">
                <a:solidFill>
                  <a:schemeClr val="tx1"/>
                </a:solidFill>
              </a:rPr>
              <a:t>Funding, Partnerships</a:t>
            </a:r>
            <a:r>
              <a:rPr lang="en-AU" sz="600" i="1" dirty="0">
                <a:solidFill>
                  <a:schemeClr val="tx1"/>
                </a:solidFill>
              </a:rPr>
              <a:t>, </a:t>
            </a:r>
            <a:r>
              <a:rPr lang="en-AU" sz="600" i="1" dirty="0" smtClean="0">
                <a:solidFill>
                  <a:schemeClr val="tx1"/>
                </a:solidFill>
              </a:rPr>
              <a:t>Technical </a:t>
            </a:r>
            <a:r>
              <a:rPr lang="en-AU" sz="600" i="1" dirty="0">
                <a:solidFill>
                  <a:schemeClr val="tx1"/>
                </a:solidFill>
              </a:rPr>
              <a:t>Assistance, </a:t>
            </a:r>
            <a:r>
              <a:rPr lang="en-AU" sz="600" i="1" dirty="0" smtClean="0">
                <a:solidFill>
                  <a:schemeClr val="tx1"/>
                </a:solidFill>
              </a:rPr>
              <a:t>Governance, </a:t>
            </a:r>
            <a:r>
              <a:rPr lang="en-AU" sz="600" i="1" dirty="0">
                <a:solidFill>
                  <a:schemeClr val="tx1"/>
                </a:solidFill>
              </a:rPr>
              <a:t>Infrastructure, Technology, </a:t>
            </a:r>
            <a:r>
              <a:rPr lang="en-AU" sz="600" i="1" dirty="0" smtClean="0">
                <a:solidFill>
                  <a:schemeClr val="tx1"/>
                </a:solidFill>
              </a:rPr>
              <a:t>etc. </a:t>
            </a:r>
            <a:endParaRPr lang="en-AU" sz="600" i="1" dirty="0">
              <a:solidFill>
                <a:schemeClr val="tx1"/>
              </a:solidFill>
            </a:endParaRPr>
          </a:p>
        </p:txBody>
      </p:sp>
      <p:sp>
        <p:nvSpPr>
          <p:cNvPr id="78" name="Rounded Rectangle 77"/>
          <p:cNvSpPr/>
          <p:nvPr/>
        </p:nvSpPr>
        <p:spPr>
          <a:xfrm>
            <a:off x="6822411" y="1853241"/>
            <a:ext cx="1224000" cy="504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2. Families provide a safer &amp; more nurturing home &amp; community environment</a:t>
            </a:r>
            <a:endParaRPr lang="en-AU" sz="750" dirty="0">
              <a:solidFill>
                <a:schemeClr val="tx1"/>
              </a:solidFill>
              <a:latin typeface="Calibri" panose="020F0502020204030204" pitchFamily="34" charset="0"/>
              <a:cs typeface="Calibri" panose="020F0502020204030204" pitchFamily="34" charset="0"/>
            </a:endParaRPr>
          </a:p>
        </p:txBody>
      </p:sp>
      <p:sp>
        <p:nvSpPr>
          <p:cNvPr id="80" name="Rounded Rectangle 79"/>
          <p:cNvSpPr/>
          <p:nvPr/>
        </p:nvSpPr>
        <p:spPr>
          <a:xfrm>
            <a:off x="6784193" y="5416968"/>
            <a:ext cx="1224000" cy="504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8. Families </a:t>
            </a:r>
            <a:r>
              <a:rPr lang="en-AU" sz="750" dirty="0">
                <a:solidFill>
                  <a:schemeClr val="tx1"/>
                </a:solidFill>
                <a:latin typeface="Calibri" panose="020F0502020204030204" pitchFamily="34" charset="0"/>
                <a:cs typeface="Calibri" panose="020F0502020204030204" pitchFamily="34" charset="0"/>
              </a:rPr>
              <a:t>navigate &amp; access suitable health &amp; social supports </a:t>
            </a:r>
            <a:r>
              <a:rPr lang="en-AU" sz="750" dirty="0" smtClean="0">
                <a:solidFill>
                  <a:schemeClr val="tx1"/>
                </a:solidFill>
                <a:latin typeface="Calibri" panose="020F0502020204030204" pitchFamily="34" charset="0"/>
                <a:cs typeface="Calibri" panose="020F0502020204030204" pitchFamily="34" charset="0"/>
              </a:rPr>
              <a:t>for their children and themselves as needed</a:t>
            </a:r>
            <a:endParaRPr lang="en-AU" sz="750" dirty="0">
              <a:solidFill>
                <a:schemeClr val="tx1"/>
              </a:solidFill>
              <a:latin typeface="Calibri" panose="020F0502020204030204" pitchFamily="34" charset="0"/>
              <a:cs typeface="Calibri" panose="020F0502020204030204" pitchFamily="34" charset="0"/>
            </a:endParaRPr>
          </a:p>
        </p:txBody>
      </p:sp>
      <p:sp>
        <p:nvSpPr>
          <p:cNvPr id="85" name="Rounded Rectangle 84"/>
          <p:cNvSpPr/>
          <p:nvPr/>
        </p:nvSpPr>
        <p:spPr>
          <a:xfrm>
            <a:off x="5128371" y="1042834"/>
            <a:ext cx="1224000" cy="360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1. Caregivers &amp; parents have improved knowledge, skills &amp; confidence in parenting</a:t>
            </a:r>
            <a:endParaRPr lang="en-AU" sz="750" dirty="0">
              <a:solidFill>
                <a:schemeClr val="tx1"/>
              </a:solidFill>
              <a:latin typeface="Calibri" panose="020F0502020204030204" pitchFamily="34" charset="0"/>
              <a:cs typeface="Calibri" panose="020F0502020204030204" pitchFamily="34" charset="0"/>
            </a:endParaRPr>
          </a:p>
        </p:txBody>
      </p:sp>
      <p:sp>
        <p:nvSpPr>
          <p:cNvPr id="86" name="Rounded Rectangle 85"/>
          <p:cNvSpPr/>
          <p:nvPr/>
        </p:nvSpPr>
        <p:spPr>
          <a:xfrm>
            <a:off x="5138967" y="1481648"/>
            <a:ext cx="1224000" cy="360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2. Parents &amp; care givers know &amp; use a range of positive parenting responses </a:t>
            </a:r>
            <a:endParaRPr lang="en-AU" sz="750" dirty="0">
              <a:solidFill>
                <a:schemeClr val="tx1"/>
              </a:solidFill>
              <a:latin typeface="Calibri" panose="020F0502020204030204" pitchFamily="34" charset="0"/>
              <a:cs typeface="Calibri" panose="020F0502020204030204" pitchFamily="34" charset="0"/>
            </a:endParaRPr>
          </a:p>
        </p:txBody>
      </p:sp>
      <p:sp>
        <p:nvSpPr>
          <p:cNvPr id="93" name="Rounded Rectangle 92"/>
          <p:cNvSpPr/>
          <p:nvPr/>
        </p:nvSpPr>
        <p:spPr>
          <a:xfrm>
            <a:off x="6802144" y="3266071"/>
            <a:ext cx="1224000" cy="324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18000" rtlCol="0" anchor="ctr"/>
          <a:lstStyle/>
          <a:p>
            <a:r>
              <a:rPr lang="en-AU" sz="750" dirty="0" smtClean="0">
                <a:solidFill>
                  <a:schemeClr val="tx1"/>
                </a:solidFill>
                <a:latin typeface="Calibri" panose="020F0502020204030204" pitchFamily="34" charset="0"/>
                <a:cs typeface="Calibri" panose="020F0502020204030204" pitchFamily="34" charset="0"/>
              </a:rPr>
              <a:t>4. Family unity &amp; cohesion strengthened</a:t>
            </a:r>
            <a:endParaRPr lang="en-AU" sz="750" dirty="0">
              <a:solidFill>
                <a:schemeClr val="tx1"/>
              </a:solidFill>
              <a:latin typeface="Calibri" panose="020F0502020204030204" pitchFamily="34" charset="0"/>
              <a:cs typeface="Calibri" panose="020F0502020204030204" pitchFamily="34" charset="0"/>
            </a:endParaRPr>
          </a:p>
        </p:txBody>
      </p:sp>
      <p:pic>
        <p:nvPicPr>
          <p:cNvPr id="123" name="Picture 12" descr="Six Little Black Footprints - Free Clip Art"/>
          <p:cNvPicPr>
            <a:picLocks noChangeAspect="1" noChangeArrowheads="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17045" r="-1253"/>
          <a:stretch/>
        </p:blipFill>
        <p:spPr bwMode="auto">
          <a:xfrm>
            <a:off x="7395928" y="24971"/>
            <a:ext cx="788193" cy="212579"/>
          </a:xfrm>
          <a:prstGeom prst="rect">
            <a:avLst/>
          </a:prstGeom>
          <a:noFill/>
          <a:extLst>
            <a:ext uri="{909E8E84-426E-40DD-AFC4-6F175D3DCCD1}">
              <a14:hiddenFill xmlns:a14="http://schemas.microsoft.com/office/drawing/2010/main">
                <a:solidFill>
                  <a:srgbClr val="FFFFFF"/>
                </a:solidFill>
              </a14:hiddenFill>
            </a:ext>
          </a:extLst>
        </p:spPr>
      </p:pic>
      <p:sp>
        <p:nvSpPr>
          <p:cNvPr id="130" name="Rounded Rectangle 129"/>
          <p:cNvSpPr/>
          <p:nvPr/>
        </p:nvSpPr>
        <p:spPr>
          <a:xfrm>
            <a:off x="5136457" y="2892462"/>
            <a:ext cx="1224000" cy="576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5. Parents have a better understanding of child development milestones &amp; the impact of trauma on child development </a:t>
            </a:r>
            <a:endParaRPr lang="en-AU" sz="750" dirty="0">
              <a:solidFill>
                <a:schemeClr val="tx1"/>
              </a:solidFill>
              <a:latin typeface="Calibri" panose="020F0502020204030204" pitchFamily="34" charset="0"/>
              <a:cs typeface="Calibri" panose="020F0502020204030204" pitchFamily="34" charset="0"/>
            </a:endParaRPr>
          </a:p>
        </p:txBody>
      </p:sp>
      <p:sp>
        <p:nvSpPr>
          <p:cNvPr id="104" name="Rounded Rectangle 103"/>
          <p:cNvSpPr/>
          <p:nvPr/>
        </p:nvSpPr>
        <p:spPr>
          <a:xfrm>
            <a:off x="1818807" y="4499864"/>
            <a:ext cx="1260000" cy="576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err="1" smtClean="0">
                <a:solidFill>
                  <a:schemeClr val="tx1"/>
                </a:solidFill>
                <a:latin typeface="Calibri" panose="020F0502020204030204" pitchFamily="34" charset="0"/>
                <a:cs typeface="Calibri" panose="020F0502020204030204" pitchFamily="34" charset="0"/>
              </a:rPr>
              <a:t>CaFIS</a:t>
            </a:r>
            <a:r>
              <a:rPr lang="en-AU" sz="750" dirty="0" smtClean="0">
                <a:solidFill>
                  <a:schemeClr val="tx1"/>
                </a:solidFill>
                <a:latin typeface="Calibri" panose="020F0502020204030204" pitchFamily="34" charset="0"/>
                <a:cs typeface="Calibri" panose="020F0502020204030204" pitchFamily="34" charset="0"/>
              </a:rPr>
              <a:t> assist &amp; facilitate engagement with supports incl. primary health, alcohol &amp; drug, mental </a:t>
            </a:r>
            <a:r>
              <a:rPr lang="en-AU" sz="750" dirty="0">
                <a:solidFill>
                  <a:schemeClr val="tx1"/>
                </a:solidFill>
                <a:latin typeface="Calibri" panose="020F0502020204030204" pitchFamily="34" charset="0"/>
                <a:cs typeface="Calibri" panose="020F0502020204030204" pitchFamily="34" charset="0"/>
              </a:rPr>
              <a:t>h</a:t>
            </a:r>
            <a:r>
              <a:rPr lang="en-AU" sz="750" dirty="0" smtClean="0">
                <a:solidFill>
                  <a:schemeClr val="tx1"/>
                </a:solidFill>
                <a:latin typeface="Calibri" panose="020F0502020204030204" pitchFamily="34" charset="0"/>
                <a:cs typeface="Calibri" panose="020F0502020204030204" pitchFamily="34" charset="0"/>
              </a:rPr>
              <a:t>ealth, family </a:t>
            </a:r>
            <a:r>
              <a:rPr lang="en-AU" sz="750" dirty="0">
                <a:solidFill>
                  <a:schemeClr val="tx1"/>
                </a:solidFill>
                <a:latin typeface="Calibri" panose="020F0502020204030204" pitchFamily="34" charset="0"/>
                <a:cs typeface="Calibri" panose="020F0502020204030204" pitchFamily="34" charset="0"/>
              </a:rPr>
              <a:t>v</a:t>
            </a:r>
            <a:r>
              <a:rPr lang="en-AU" sz="750" dirty="0" smtClean="0">
                <a:solidFill>
                  <a:schemeClr val="tx1"/>
                </a:solidFill>
                <a:latin typeface="Calibri" panose="020F0502020204030204" pitchFamily="34" charset="0"/>
                <a:cs typeface="Calibri" panose="020F0502020204030204" pitchFamily="34" charset="0"/>
              </a:rPr>
              <a:t>iolence, disability support…</a:t>
            </a:r>
            <a:endParaRPr lang="en-AU" sz="750" dirty="0">
              <a:solidFill>
                <a:schemeClr val="tx1"/>
              </a:solidFill>
              <a:latin typeface="Calibri" panose="020F0502020204030204" pitchFamily="34" charset="0"/>
              <a:cs typeface="Calibri" panose="020F0502020204030204" pitchFamily="34" charset="0"/>
            </a:endParaRPr>
          </a:p>
        </p:txBody>
      </p:sp>
      <p:sp>
        <p:nvSpPr>
          <p:cNvPr id="83" name="Rounded Rectangle 82"/>
          <p:cNvSpPr/>
          <p:nvPr/>
        </p:nvSpPr>
        <p:spPr>
          <a:xfrm>
            <a:off x="3471970" y="4116815"/>
            <a:ext cx="1224000" cy="360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18000" rtlCol="0" anchor="ctr"/>
          <a:lstStyle/>
          <a:p>
            <a:r>
              <a:rPr lang="en-AU" sz="750" dirty="0" smtClean="0">
                <a:solidFill>
                  <a:schemeClr val="tx1"/>
                </a:solidFill>
                <a:latin typeface="Calibri" panose="020F0502020204030204" pitchFamily="34" charset="0"/>
                <a:cs typeface="Calibri" panose="020F0502020204030204" pitchFamily="34" charset="0"/>
              </a:rPr>
              <a:t># families which have appropriate engagement with suitable health services</a:t>
            </a:r>
            <a:endParaRPr lang="en-AU" sz="750" dirty="0">
              <a:solidFill>
                <a:schemeClr val="tx1"/>
              </a:solidFill>
              <a:latin typeface="Calibri" panose="020F0502020204030204" pitchFamily="34" charset="0"/>
              <a:cs typeface="Calibri" panose="020F0502020204030204" pitchFamily="34" charset="0"/>
            </a:endParaRPr>
          </a:p>
        </p:txBody>
      </p:sp>
      <p:sp>
        <p:nvSpPr>
          <p:cNvPr id="132" name="Rounded Rectangle 131"/>
          <p:cNvSpPr/>
          <p:nvPr/>
        </p:nvSpPr>
        <p:spPr>
          <a:xfrm>
            <a:off x="3478430" y="4609330"/>
            <a:ext cx="1224000" cy="576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families which have suitable engagement with support services e.g. alcohol &amp; drug services, mental health, family violence… </a:t>
            </a:r>
            <a:endParaRPr lang="en-AU" sz="750" dirty="0">
              <a:solidFill>
                <a:schemeClr val="tx1"/>
              </a:solidFill>
              <a:latin typeface="Calibri" panose="020F0502020204030204" pitchFamily="34" charset="0"/>
              <a:cs typeface="Calibri" panose="020F0502020204030204" pitchFamily="34" charset="0"/>
            </a:endParaRPr>
          </a:p>
        </p:txBody>
      </p:sp>
      <p:sp>
        <p:nvSpPr>
          <p:cNvPr id="142" name="Rounded Rectangle 141"/>
          <p:cNvSpPr/>
          <p:nvPr/>
        </p:nvSpPr>
        <p:spPr>
          <a:xfrm>
            <a:off x="311810" y="2232158"/>
            <a:ext cx="1080000" cy="504000"/>
          </a:xfrm>
          <a:prstGeom prst="roundRect">
            <a:avLst/>
          </a:prstGeom>
          <a:solidFill>
            <a:schemeClr val="bg1"/>
          </a:solidFill>
          <a:ln w="19050">
            <a:solidFill>
              <a:srgbClr val="F4B183"/>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r>
              <a:rPr lang="en-AU" sz="750" dirty="0" smtClean="0">
                <a:latin typeface="Calibri" panose="020F0502020204030204" pitchFamily="34" charset="0"/>
                <a:cs typeface="Calibri" panose="020F0502020204030204" pitchFamily="34" charset="0"/>
              </a:rPr>
              <a:t>Referrals from child protection authorities, other agencies &amp; the community</a:t>
            </a:r>
            <a:endParaRPr lang="en-AU" sz="750" dirty="0">
              <a:latin typeface="Calibri" panose="020F0502020204030204" pitchFamily="34" charset="0"/>
              <a:cs typeface="Calibri" panose="020F0502020204030204" pitchFamily="34" charset="0"/>
            </a:endParaRPr>
          </a:p>
        </p:txBody>
      </p:sp>
      <p:sp>
        <p:nvSpPr>
          <p:cNvPr id="172" name="Rounded Rectangle 171"/>
          <p:cNvSpPr/>
          <p:nvPr/>
        </p:nvSpPr>
        <p:spPr>
          <a:xfrm>
            <a:off x="1809796" y="1038836"/>
            <a:ext cx="1260000" cy="360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err="1">
                <a:solidFill>
                  <a:schemeClr val="tx1"/>
                </a:solidFill>
                <a:latin typeface="Calibri" panose="020F0502020204030204" pitchFamily="34" charset="0"/>
                <a:cs typeface="Calibri" panose="020F0502020204030204" pitchFamily="34" charset="0"/>
              </a:rPr>
              <a:t>CaFIS</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provide assessment</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intake processing</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planning   &amp; </a:t>
            </a:r>
            <a:r>
              <a:rPr lang="en-AU" sz="750" dirty="0">
                <a:solidFill>
                  <a:schemeClr val="tx1"/>
                </a:solidFill>
                <a:latin typeface="Calibri" panose="020F0502020204030204" pitchFamily="34" charset="0"/>
                <a:cs typeface="Calibri" panose="020F0502020204030204" pitchFamily="34" charset="0"/>
              </a:rPr>
              <a:t>referral </a:t>
            </a:r>
            <a:r>
              <a:rPr lang="en-AU" sz="750" dirty="0" smtClean="0">
                <a:solidFill>
                  <a:schemeClr val="tx1"/>
                </a:solidFill>
                <a:latin typeface="Calibri" panose="020F0502020204030204" pitchFamily="34" charset="0"/>
                <a:cs typeface="Calibri" panose="020F0502020204030204" pitchFamily="34" charset="0"/>
              </a:rPr>
              <a:t>services </a:t>
            </a:r>
            <a:endParaRPr lang="en-AU" sz="750" dirty="0">
              <a:solidFill>
                <a:schemeClr val="tx1"/>
              </a:solidFill>
              <a:latin typeface="Calibri" panose="020F0502020204030204" pitchFamily="34" charset="0"/>
              <a:cs typeface="Calibri" panose="020F0502020204030204" pitchFamily="34" charset="0"/>
            </a:endParaRPr>
          </a:p>
        </p:txBody>
      </p:sp>
      <p:sp>
        <p:nvSpPr>
          <p:cNvPr id="207" name="Rounded Rectangle 206"/>
          <p:cNvSpPr/>
          <p:nvPr/>
        </p:nvSpPr>
        <p:spPr>
          <a:xfrm>
            <a:off x="3478009" y="1911820"/>
            <a:ext cx="1224000" cy="468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 # families that have received trauma informed support &amp; education about the impact of trauma</a:t>
            </a:r>
            <a:endParaRPr lang="en-AU" sz="750" dirty="0">
              <a:solidFill>
                <a:schemeClr val="tx1"/>
              </a:solidFill>
              <a:latin typeface="Calibri" panose="020F0502020204030204" pitchFamily="34" charset="0"/>
              <a:cs typeface="Calibri" panose="020F0502020204030204" pitchFamily="34" charset="0"/>
            </a:endParaRPr>
          </a:p>
        </p:txBody>
      </p:sp>
      <p:sp>
        <p:nvSpPr>
          <p:cNvPr id="208" name="Rounded Rectangle 207"/>
          <p:cNvSpPr/>
          <p:nvPr/>
        </p:nvSpPr>
        <p:spPr>
          <a:xfrm>
            <a:off x="5124664" y="4113860"/>
            <a:ext cx="1224000" cy="504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7. Families have capacity &amp; confidence to recognise &amp; respond to child’s health concerns</a:t>
            </a:r>
            <a:endParaRPr lang="en-AU" sz="750" dirty="0">
              <a:solidFill>
                <a:schemeClr val="tx1"/>
              </a:solidFill>
              <a:latin typeface="Calibri" panose="020F0502020204030204" pitchFamily="34" charset="0"/>
              <a:cs typeface="Calibri" panose="020F0502020204030204" pitchFamily="34" charset="0"/>
            </a:endParaRPr>
          </a:p>
        </p:txBody>
      </p:sp>
      <p:sp>
        <p:nvSpPr>
          <p:cNvPr id="95" name="Rounded Rectangle 94"/>
          <p:cNvSpPr/>
          <p:nvPr/>
        </p:nvSpPr>
        <p:spPr>
          <a:xfrm>
            <a:off x="302666" y="4869421"/>
            <a:ext cx="1080000" cy="1075497"/>
          </a:xfrm>
          <a:prstGeom prst="roundRect">
            <a:avLst/>
          </a:prstGeom>
          <a:solidFill>
            <a:schemeClr val="bg1"/>
          </a:solidFill>
          <a:ln w="19050">
            <a:solidFill>
              <a:srgbClr val="F4B183"/>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25714" tIns="25714" rIns="25714" bIns="25714" rtlCol="0" anchor="ctr"/>
          <a:lstStyle/>
          <a:p>
            <a:r>
              <a:rPr lang="en-AU" sz="750" dirty="0">
                <a:latin typeface="Calibri" panose="020F0502020204030204" pitchFamily="34" charset="0"/>
                <a:cs typeface="Calibri" panose="020F0502020204030204" pitchFamily="34" charset="0"/>
              </a:rPr>
              <a:t>Australian Government </a:t>
            </a:r>
            <a:r>
              <a:rPr lang="en-AU" sz="750" dirty="0" smtClean="0">
                <a:latin typeface="Calibri" panose="020F0502020204030204" pitchFamily="34" charset="0"/>
                <a:cs typeface="Calibri" panose="020F0502020204030204" pitchFamily="34" charset="0"/>
              </a:rPr>
              <a:t>funding of $48 </a:t>
            </a:r>
            <a:r>
              <a:rPr lang="en-AU" sz="750" dirty="0">
                <a:latin typeface="Calibri" panose="020F0502020204030204" pitchFamily="34" charset="0"/>
                <a:cs typeface="Calibri" panose="020F0502020204030204" pitchFamily="34" charset="0"/>
              </a:rPr>
              <a:t>million (excluding GST) over five years for </a:t>
            </a:r>
            <a:endParaRPr lang="en-AU" sz="750" dirty="0" smtClean="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AU" sz="750" dirty="0" err="1" smtClean="0">
                <a:latin typeface="Calibri" panose="020F0502020204030204" pitchFamily="34" charset="0"/>
                <a:cs typeface="Calibri" panose="020F0502020204030204" pitchFamily="34" charset="0"/>
              </a:rPr>
              <a:t>CaFIS</a:t>
            </a:r>
            <a:r>
              <a:rPr lang="en-AU" sz="750" dirty="0" smtClean="0">
                <a:latin typeface="Calibri" panose="020F0502020204030204" pitchFamily="34" charset="0"/>
                <a:cs typeface="Calibri" panose="020F0502020204030204" pitchFamily="34" charset="0"/>
              </a:rPr>
              <a:t> direct service delivery</a:t>
            </a:r>
          </a:p>
          <a:p>
            <a:pPr marL="171450" indent="-171450">
              <a:buFont typeface="Arial" panose="020B0604020202020204" pitchFamily="34" charset="0"/>
              <a:buChar char="•"/>
            </a:pPr>
            <a:r>
              <a:rPr lang="en-AU" sz="750" dirty="0" smtClean="0">
                <a:latin typeface="Calibri" panose="020F0502020204030204" pitchFamily="34" charset="0"/>
                <a:cs typeface="Calibri" panose="020F0502020204030204" pitchFamily="34" charset="0"/>
              </a:rPr>
              <a:t>Service capacity and capability building</a:t>
            </a:r>
            <a:endParaRPr lang="en-AU" sz="750" dirty="0">
              <a:latin typeface="Calibri" panose="020F0502020204030204" pitchFamily="34" charset="0"/>
              <a:cs typeface="Calibri" panose="020F0502020204030204" pitchFamily="34" charset="0"/>
            </a:endParaRPr>
          </a:p>
        </p:txBody>
      </p:sp>
      <p:sp>
        <p:nvSpPr>
          <p:cNvPr id="145" name="Rounded Rectangle 144"/>
          <p:cNvSpPr/>
          <p:nvPr/>
        </p:nvSpPr>
        <p:spPr>
          <a:xfrm>
            <a:off x="3476308" y="1499480"/>
            <a:ext cx="1224000" cy="324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 families </a:t>
            </a:r>
            <a:r>
              <a:rPr lang="en-AU" sz="750" dirty="0">
                <a:solidFill>
                  <a:schemeClr val="tx1"/>
                </a:solidFill>
                <a:latin typeface="Calibri" panose="020F0502020204030204" pitchFamily="34" charset="0"/>
                <a:cs typeface="Calibri" panose="020F0502020204030204" pitchFamily="34" charset="0"/>
              </a:rPr>
              <a:t>assessed by </a:t>
            </a:r>
            <a:r>
              <a:rPr lang="en-AU" sz="750" dirty="0" err="1" smtClean="0">
                <a:solidFill>
                  <a:schemeClr val="tx1"/>
                </a:solidFill>
                <a:latin typeface="Calibri" panose="020F0502020204030204" pitchFamily="34" charset="0"/>
                <a:cs typeface="Calibri" panose="020F0502020204030204" pitchFamily="34" charset="0"/>
              </a:rPr>
              <a:t>CaFIS</a:t>
            </a:r>
            <a:r>
              <a:rPr lang="en-AU" sz="750" dirty="0" smtClean="0">
                <a:solidFill>
                  <a:schemeClr val="tx1"/>
                </a:solidFill>
                <a:latin typeface="Calibri" panose="020F0502020204030204" pitchFamily="34" charset="0"/>
                <a:cs typeface="Calibri" panose="020F0502020204030204" pitchFamily="34" charset="0"/>
              </a:rPr>
              <a:t> services</a:t>
            </a:r>
            <a:endParaRPr lang="en-AU" sz="750" dirty="0">
              <a:solidFill>
                <a:schemeClr val="tx1"/>
              </a:solidFill>
              <a:latin typeface="Calibri" panose="020F0502020204030204" pitchFamily="34" charset="0"/>
              <a:cs typeface="Calibri" panose="020F0502020204030204" pitchFamily="34" charset="0"/>
            </a:endParaRPr>
          </a:p>
        </p:txBody>
      </p:sp>
      <p:sp>
        <p:nvSpPr>
          <p:cNvPr id="213" name="Rounded Rectangle 212"/>
          <p:cNvSpPr/>
          <p:nvPr/>
        </p:nvSpPr>
        <p:spPr>
          <a:xfrm>
            <a:off x="1818400" y="1926438"/>
            <a:ext cx="1260000" cy="360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Education about the impacts of trauma &amp; support to manage &amp; heal trauma </a:t>
            </a:r>
            <a:endParaRPr lang="en-AU" sz="750" dirty="0">
              <a:solidFill>
                <a:schemeClr val="tx1"/>
              </a:solidFill>
              <a:latin typeface="Calibri" panose="020F0502020204030204" pitchFamily="34" charset="0"/>
              <a:cs typeface="Calibri" panose="020F0502020204030204" pitchFamily="34" charset="0"/>
            </a:endParaRPr>
          </a:p>
        </p:txBody>
      </p:sp>
      <p:sp>
        <p:nvSpPr>
          <p:cNvPr id="103" name="Rounded Rectangle 102"/>
          <p:cNvSpPr/>
          <p:nvPr/>
        </p:nvSpPr>
        <p:spPr>
          <a:xfrm>
            <a:off x="5138971" y="1913610"/>
            <a:ext cx="1224000" cy="360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3. Parents have a better understanding of trauma, its management </a:t>
            </a:r>
            <a:r>
              <a:rPr lang="en-AU" sz="750" dirty="0">
                <a:solidFill>
                  <a:schemeClr val="tx1"/>
                </a:solidFill>
                <a:latin typeface="Calibri" panose="020F0502020204030204" pitchFamily="34" charset="0"/>
                <a:cs typeface="Calibri" panose="020F0502020204030204" pitchFamily="34" charset="0"/>
              </a:rPr>
              <a:t>&amp; healing</a:t>
            </a:r>
          </a:p>
        </p:txBody>
      </p:sp>
      <p:sp>
        <p:nvSpPr>
          <p:cNvPr id="222" name="Rounded Rectangle 221"/>
          <p:cNvSpPr/>
          <p:nvPr/>
        </p:nvSpPr>
        <p:spPr>
          <a:xfrm>
            <a:off x="5144559" y="4708116"/>
            <a:ext cx="1224000" cy="468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8. Families have capacity &amp; confidence to recognise &amp; respond to their own support needs</a:t>
            </a:r>
            <a:endParaRPr lang="en-AU" sz="750" dirty="0">
              <a:solidFill>
                <a:schemeClr val="tx1"/>
              </a:solidFill>
              <a:latin typeface="Calibri" panose="020F0502020204030204" pitchFamily="34" charset="0"/>
              <a:cs typeface="Calibri" panose="020F0502020204030204" pitchFamily="34" charset="0"/>
            </a:endParaRPr>
          </a:p>
        </p:txBody>
      </p:sp>
      <p:sp>
        <p:nvSpPr>
          <p:cNvPr id="223" name="Rounded Rectangle 222"/>
          <p:cNvSpPr/>
          <p:nvPr/>
        </p:nvSpPr>
        <p:spPr>
          <a:xfrm>
            <a:off x="6791853" y="4193779"/>
            <a:ext cx="1224000" cy="396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6. Families are sufficiently equipped to meet children's basic needs </a:t>
            </a:r>
            <a:endParaRPr lang="en-AU" sz="750" dirty="0">
              <a:solidFill>
                <a:schemeClr val="tx1"/>
              </a:solidFill>
              <a:latin typeface="Calibri" panose="020F0502020204030204" pitchFamily="34" charset="0"/>
              <a:cs typeface="Calibri" panose="020F0502020204030204" pitchFamily="34" charset="0"/>
            </a:endParaRPr>
          </a:p>
        </p:txBody>
      </p:sp>
      <p:sp>
        <p:nvSpPr>
          <p:cNvPr id="81" name="Rounded Rectangle 80"/>
          <p:cNvSpPr/>
          <p:nvPr/>
        </p:nvSpPr>
        <p:spPr>
          <a:xfrm>
            <a:off x="6789155" y="4664606"/>
            <a:ext cx="1224000" cy="648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7. </a:t>
            </a:r>
            <a:r>
              <a:rPr lang="en-AU" sz="750" smtClean="0">
                <a:solidFill>
                  <a:schemeClr val="tx1"/>
                </a:solidFill>
                <a:latin typeface="Calibri" panose="020F0502020204030204" pitchFamily="34" charset="0"/>
                <a:cs typeface="Calibri" panose="020F0502020204030204" pitchFamily="34" charset="0"/>
              </a:rPr>
              <a:t>Parents/caregivers </a:t>
            </a:r>
            <a:r>
              <a:rPr lang="en-AU" sz="750" dirty="0" smtClean="0">
                <a:solidFill>
                  <a:schemeClr val="tx1"/>
                </a:solidFill>
                <a:latin typeface="Calibri" panose="020F0502020204030204" pitchFamily="34" charset="0"/>
                <a:cs typeface="Calibri" panose="020F0502020204030204" pitchFamily="34" charset="0"/>
              </a:rPr>
              <a:t>are better equipped to support their children to progress their early childhood &amp; education goals </a:t>
            </a:r>
            <a:endParaRPr lang="en-AU" sz="750" dirty="0">
              <a:solidFill>
                <a:schemeClr val="tx1"/>
              </a:solidFill>
              <a:latin typeface="Calibri" panose="020F0502020204030204" pitchFamily="34" charset="0"/>
              <a:cs typeface="Calibri" panose="020F0502020204030204" pitchFamily="34" charset="0"/>
            </a:endParaRPr>
          </a:p>
        </p:txBody>
      </p:sp>
      <p:sp>
        <p:nvSpPr>
          <p:cNvPr id="125" name="Rounded Rectangle 124"/>
          <p:cNvSpPr/>
          <p:nvPr/>
        </p:nvSpPr>
        <p:spPr>
          <a:xfrm>
            <a:off x="3476308" y="1048404"/>
            <a:ext cx="1224000" cy="288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 # families with a </a:t>
            </a:r>
            <a:r>
              <a:rPr lang="en-AU" sz="750" dirty="0" err="1" smtClean="0">
                <a:solidFill>
                  <a:schemeClr val="tx1"/>
                </a:solidFill>
                <a:latin typeface="Calibri" panose="020F0502020204030204" pitchFamily="34" charset="0"/>
                <a:cs typeface="Calibri" panose="020F0502020204030204" pitchFamily="34" charset="0"/>
              </a:rPr>
              <a:t>CaFIS</a:t>
            </a:r>
            <a:r>
              <a:rPr lang="en-AU" sz="750" dirty="0" smtClean="0">
                <a:solidFill>
                  <a:schemeClr val="tx1"/>
                </a:solidFill>
                <a:latin typeface="Calibri" panose="020F0502020204030204" pitchFamily="34" charset="0"/>
                <a:cs typeface="Calibri" panose="020F0502020204030204" pitchFamily="34" charset="0"/>
              </a:rPr>
              <a:t> family </a:t>
            </a:r>
            <a:r>
              <a:rPr lang="en-AU" sz="750" dirty="0">
                <a:solidFill>
                  <a:schemeClr val="tx1"/>
                </a:solidFill>
                <a:latin typeface="Calibri" panose="020F0502020204030204" pitchFamily="34" charset="0"/>
                <a:cs typeface="Calibri" panose="020F0502020204030204" pitchFamily="34" charset="0"/>
              </a:rPr>
              <a:t>support plan</a:t>
            </a:r>
          </a:p>
        </p:txBody>
      </p:sp>
      <p:sp>
        <p:nvSpPr>
          <p:cNvPr id="119" name="Rounded Rectangle 118"/>
          <p:cNvSpPr/>
          <p:nvPr/>
        </p:nvSpPr>
        <p:spPr>
          <a:xfrm>
            <a:off x="5132597" y="2343652"/>
            <a:ext cx="1224000" cy="468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smtClean="0">
                <a:solidFill>
                  <a:schemeClr val="tx1"/>
                </a:solidFill>
                <a:latin typeface="Calibri" panose="020F0502020204030204" pitchFamily="34" charset="0"/>
                <a:cs typeface="Calibri" panose="020F0502020204030204" pitchFamily="34" charset="0"/>
              </a:rPr>
              <a:t>4. Families &amp; communities are better able to distinguish between risky &amp; safe situations &amp; behaviours</a:t>
            </a:r>
            <a:endParaRPr lang="en-AU" sz="750" dirty="0">
              <a:solidFill>
                <a:schemeClr val="tx1"/>
              </a:solidFill>
              <a:latin typeface="Calibri" panose="020F0502020204030204" pitchFamily="34" charset="0"/>
              <a:cs typeface="Calibri" panose="020F0502020204030204" pitchFamily="34" charset="0"/>
            </a:endParaRPr>
          </a:p>
        </p:txBody>
      </p:sp>
      <p:sp>
        <p:nvSpPr>
          <p:cNvPr id="76" name="Rounded Rectangle 75"/>
          <p:cNvSpPr/>
          <p:nvPr/>
        </p:nvSpPr>
        <p:spPr>
          <a:xfrm>
            <a:off x="3476308" y="3103585"/>
            <a:ext cx="1224000" cy="375933"/>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 families provided with education about child development and safety </a:t>
            </a:r>
            <a:endParaRPr lang="en-AU" sz="750" dirty="0">
              <a:solidFill>
                <a:schemeClr val="tx1"/>
              </a:solidFill>
              <a:latin typeface="Calibri" panose="020F0502020204030204" pitchFamily="34" charset="0"/>
              <a:cs typeface="Calibri" panose="020F0502020204030204" pitchFamily="34" charset="0"/>
            </a:endParaRPr>
          </a:p>
        </p:txBody>
      </p:sp>
      <p:sp>
        <p:nvSpPr>
          <p:cNvPr id="114" name="Rounded Rectangle 113"/>
          <p:cNvSpPr/>
          <p:nvPr/>
        </p:nvSpPr>
        <p:spPr>
          <a:xfrm>
            <a:off x="1817158" y="3573217"/>
            <a:ext cx="1260000" cy="468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err="1">
                <a:solidFill>
                  <a:schemeClr val="tx1"/>
                </a:solidFill>
                <a:latin typeface="Calibri" panose="020F0502020204030204" pitchFamily="34" charset="0"/>
                <a:cs typeface="Calibri" panose="020F0502020204030204" pitchFamily="34" charset="0"/>
              </a:rPr>
              <a:t>CaFIS</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services educate &amp; assist families to </a:t>
            </a:r>
            <a:r>
              <a:rPr lang="en-AU" sz="750" dirty="0">
                <a:solidFill>
                  <a:schemeClr val="tx1"/>
                </a:solidFill>
                <a:latin typeface="Calibri" panose="020F0502020204030204" pitchFamily="34" charset="0"/>
                <a:cs typeface="Calibri" panose="020F0502020204030204" pitchFamily="34" charset="0"/>
              </a:rPr>
              <a:t>support their children in </a:t>
            </a:r>
            <a:r>
              <a:rPr lang="en-AU" sz="750" dirty="0" smtClean="0">
                <a:solidFill>
                  <a:schemeClr val="tx1"/>
                </a:solidFill>
                <a:latin typeface="Calibri" panose="020F0502020204030204" pitchFamily="34" charset="0"/>
                <a:cs typeface="Calibri" panose="020F0502020204030204" pitchFamily="34" charset="0"/>
              </a:rPr>
              <a:t>meeting development </a:t>
            </a:r>
            <a:r>
              <a:rPr lang="en-AU" sz="750" dirty="0">
                <a:solidFill>
                  <a:schemeClr val="tx1"/>
                </a:solidFill>
                <a:latin typeface="Calibri" panose="020F0502020204030204" pitchFamily="34" charset="0"/>
                <a:cs typeface="Calibri" panose="020F0502020204030204" pitchFamily="34" charset="0"/>
              </a:rPr>
              <a:t>milestones</a:t>
            </a:r>
          </a:p>
        </p:txBody>
      </p:sp>
      <p:sp>
        <p:nvSpPr>
          <p:cNvPr id="79" name="Rounded Rectangle 78"/>
          <p:cNvSpPr/>
          <p:nvPr/>
        </p:nvSpPr>
        <p:spPr>
          <a:xfrm>
            <a:off x="3476308" y="5297484"/>
            <a:ext cx="1224000" cy="468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18000" rtlCol="0" anchor="ctr"/>
          <a:lstStyle/>
          <a:p>
            <a:r>
              <a:rPr lang="en-AU" sz="750" dirty="0" smtClean="0">
                <a:solidFill>
                  <a:schemeClr val="tx1"/>
                </a:solidFill>
                <a:latin typeface="Calibri" panose="020F0502020204030204" pitchFamily="34" charset="0"/>
                <a:cs typeface="Calibri" panose="020F0502020204030204" pitchFamily="34" charset="0"/>
              </a:rPr>
              <a:t># of </a:t>
            </a:r>
            <a:r>
              <a:rPr lang="en-AU" sz="750" dirty="0" err="1" smtClean="0">
                <a:solidFill>
                  <a:schemeClr val="tx1"/>
                </a:solidFill>
                <a:latin typeface="Calibri" panose="020F0502020204030204" pitchFamily="34" charset="0"/>
                <a:cs typeface="Calibri" panose="020F0502020204030204" pitchFamily="34" charset="0"/>
              </a:rPr>
              <a:t>CaFIS</a:t>
            </a:r>
            <a:r>
              <a:rPr lang="en-AU" sz="750" dirty="0" smtClean="0">
                <a:solidFill>
                  <a:schemeClr val="tx1"/>
                </a:solidFill>
                <a:latin typeface="Calibri" panose="020F0502020204030204" pitchFamily="34" charset="0"/>
                <a:cs typeface="Calibri" panose="020F0502020204030204" pitchFamily="34" charset="0"/>
              </a:rPr>
              <a:t> services that collaborate &amp; coordinate </a:t>
            </a:r>
            <a:r>
              <a:rPr lang="en-AU" sz="750" dirty="0">
                <a:solidFill>
                  <a:schemeClr val="tx1"/>
                </a:solidFill>
                <a:latin typeface="Calibri" panose="020F0502020204030204" pitchFamily="34" charset="0"/>
                <a:cs typeface="Calibri" panose="020F0502020204030204" pitchFamily="34" charset="0"/>
              </a:rPr>
              <a:t>with regional &amp; local </a:t>
            </a:r>
            <a:r>
              <a:rPr lang="en-AU" sz="750" dirty="0" smtClean="0">
                <a:solidFill>
                  <a:schemeClr val="tx1"/>
                </a:solidFill>
                <a:latin typeface="Calibri" panose="020F0502020204030204" pitchFamily="34" charset="0"/>
                <a:cs typeface="Calibri" panose="020F0502020204030204" pitchFamily="34" charset="0"/>
              </a:rPr>
              <a:t>inter-agencies </a:t>
            </a:r>
            <a:endParaRPr lang="en-AU" sz="750" dirty="0">
              <a:solidFill>
                <a:schemeClr val="tx1"/>
              </a:solidFill>
              <a:latin typeface="Calibri" panose="020F0502020204030204" pitchFamily="34" charset="0"/>
              <a:cs typeface="Calibri" panose="020F0502020204030204" pitchFamily="34" charset="0"/>
            </a:endParaRPr>
          </a:p>
        </p:txBody>
      </p:sp>
      <p:sp>
        <p:nvSpPr>
          <p:cNvPr id="118" name="Rounded Rectangle 117"/>
          <p:cNvSpPr/>
          <p:nvPr/>
        </p:nvSpPr>
        <p:spPr>
          <a:xfrm>
            <a:off x="1789993" y="5301769"/>
            <a:ext cx="1260000" cy="360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a:solidFill>
                  <a:schemeClr val="tx1"/>
                </a:solidFill>
                <a:latin typeface="Calibri" panose="020F0502020204030204" pitchFamily="34" charset="0"/>
                <a:cs typeface="Calibri" panose="020F0502020204030204" pitchFamily="34" charset="0"/>
              </a:rPr>
              <a:t>S</a:t>
            </a:r>
            <a:r>
              <a:rPr lang="en-AU" sz="750" dirty="0" smtClean="0">
                <a:solidFill>
                  <a:schemeClr val="tx1"/>
                </a:solidFill>
                <a:latin typeface="Calibri" panose="020F0502020204030204" pitchFamily="34" charset="0"/>
                <a:cs typeface="Calibri" panose="020F0502020204030204" pitchFamily="34" charset="0"/>
              </a:rPr>
              <a:t>ervices collaborate &amp; co-ordinate </a:t>
            </a:r>
            <a:r>
              <a:rPr lang="en-AU" sz="750" dirty="0">
                <a:solidFill>
                  <a:schemeClr val="tx1"/>
                </a:solidFill>
                <a:latin typeface="Calibri" panose="020F0502020204030204" pitchFamily="34" charset="0"/>
                <a:cs typeface="Calibri" panose="020F0502020204030204" pitchFamily="34" charset="0"/>
              </a:rPr>
              <a:t>with </a:t>
            </a:r>
            <a:r>
              <a:rPr lang="en-AU" sz="750" dirty="0" smtClean="0">
                <a:solidFill>
                  <a:schemeClr val="tx1"/>
                </a:solidFill>
                <a:latin typeface="Calibri" panose="020F0502020204030204" pitchFamily="34" charset="0"/>
                <a:cs typeface="Calibri" panose="020F0502020204030204" pitchFamily="34" charset="0"/>
              </a:rPr>
              <a:t>regional &amp; local inter-agencies </a:t>
            </a:r>
            <a:endParaRPr lang="en-AU" sz="750" dirty="0">
              <a:solidFill>
                <a:schemeClr val="tx1"/>
              </a:solidFill>
              <a:latin typeface="Calibri" panose="020F0502020204030204" pitchFamily="34" charset="0"/>
              <a:cs typeface="Calibri" panose="020F0502020204030204" pitchFamily="34" charset="0"/>
            </a:endParaRPr>
          </a:p>
        </p:txBody>
      </p:sp>
      <p:sp>
        <p:nvSpPr>
          <p:cNvPr id="82" name="Rounded Rectangle 81"/>
          <p:cNvSpPr/>
          <p:nvPr/>
        </p:nvSpPr>
        <p:spPr>
          <a:xfrm>
            <a:off x="5138967" y="5266372"/>
            <a:ext cx="1224000" cy="576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9. Families are better able to navigate the broader service system of supports:  economic, safe &amp; stable </a:t>
            </a:r>
            <a:r>
              <a:rPr lang="en-AU" sz="750" dirty="0">
                <a:solidFill>
                  <a:schemeClr val="tx1"/>
                </a:solidFill>
                <a:latin typeface="Calibri" panose="020F0502020204030204" pitchFamily="34" charset="0"/>
                <a:cs typeface="Calibri" panose="020F0502020204030204" pitchFamily="34" charset="0"/>
              </a:rPr>
              <a:t>housing</a:t>
            </a:r>
            <a:r>
              <a:rPr lang="en-AU" sz="750" dirty="0" smtClean="0">
                <a:solidFill>
                  <a:schemeClr val="tx1"/>
                </a:solidFill>
                <a:latin typeface="Calibri" panose="020F0502020204030204" pitchFamily="34" charset="0"/>
                <a:cs typeface="Calibri" panose="020F0502020204030204" pitchFamily="34" charset="0"/>
              </a:rPr>
              <a:t>, &amp; basic needs</a:t>
            </a:r>
            <a:endParaRPr lang="en-AU" sz="750" dirty="0">
              <a:solidFill>
                <a:schemeClr val="tx1"/>
              </a:solidFill>
              <a:latin typeface="Calibri" panose="020F0502020204030204" pitchFamily="34" charset="0"/>
              <a:cs typeface="Calibri" panose="020F0502020204030204" pitchFamily="34" charset="0"/>
            </a:endParaRPr>
          </a:p>
        </p:txBody>
      </p:sp>
      <p:sp>
        <p:nvSpPr>
          <p:cNvPr id="126" name="Rounded Rectangle 125"/>
          <p:cNvSpPr/>
          <p:nvPr/>
        </p:nvSpPr>
        <p:spPr>
          <a:xfrm>
            <a:off x="6802144" y="3703156"/>
            <a:ext cx="1224000" cy="324000"/>
          </a:xfrm>
          <a:prstGeom prst="roundRect">
            <a:avLst/>
          </a:prstGeom>
          <a:solidFill>
            <a:schemeClr val="bg1"/>
          </a:solidFill>
          <a:ln w="19050">
            <a:solidFill>
              <a:srgbClr val="45D77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5. Children are connected to their culture &amp; country</a:t>
            </a:r>
            <a:endParaRPr lang="en-AU" sz="750" dirty="0">
              <a:solidFill>
                <a:schemeClr val="tx1"/>
              </a:solidFill>
              <a:latin typeface="Calibri" panose="020F0502020204030204" pitchFamily="34" charset="0"/>
              <a:cs typeface="Calibri" panose="020F0502020204030204" pitchFamily="34" charset="0"/>
            </a:endParaRPr>
          </a:p>
        </p:txBody>
      </p:sp>
      <p:sp>
        <p:nvSpPr>
          <p:cNvPr id="75" name="Rounded Rectangle 74"/>
          <p:cNvSpPr/>
          <p:nvPr/>
        </p:nvSpPr>
        <p:spPr>
          <a:xfrm>
            <a:off x="5125367" y="3575620"/>
            <a:ext cx="1224000" cy="396000"/>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6. Children &amp; families </a:t>
            </a:r>
            <a:r>
              <a:rPr lang="en-AU" sz="750" dirty="0">
                <a:solidFill>
                  <a:schemeClr val="tx1"/>
                </a:solidFill>
                <a:latin typeface="Calibri" panose="020F0502020204030204" pitchFamily="34" charset="0"/>
                <a:cs typeface="Calibri" panose="020F0502020204030204" pitchFamily="34" charset="0"/>
              </a:rPr>
              <a:t>have more </a:t>
            </a:r>
            <a:r>
              <a:rPr lang="en-AU" sz="750" dirty="0" smtClean="0">
                <a:solidFill>
                  <a:schemeClr val="tx1"/>
                </a:solidFill>
                <a:latin typeface="Calibri" panose="020F0502020204030204" pitchFamily="34" charset="0"/>
                <a:cs typeface="Calibri" panose="020F0502020204030204" pitchFamily="34" charset="0"/>
              </a:rPr>
              <a:t>social &amp; emotional </a:t>
            </a:r>
            <a:r>
              <a:rPr lang="en-AU" sz="750" dirty="0">
                <a:solidFill>
                  <a:schemeClr val="tx1"/>
                </a:solidFill>
                <a:latin typeface="Calibri" panose="020F0502020204030204" pitchFamily="34" charset="0"/>
                <a:cs typeface="Calibri" panose="020F0502020204030204" pitchFamily="34" charset="0"/>
              </a:rPr>
              <a:t>supports (kin/community</a:t>
            </a:r>
            <a:r>
              <a:rPr lang="en-AU" sz="750" dirty="0" smtClean="0">
                <a:solidFill>
                  <a:schemeClr val="tx1"/>
                </a:solidFill>
                <a:latin typeface="Calibri" panose="020F0502020204030204" pitchFamily="34" charset="0"/>
                <a:cs typeface="Calibri" panose="020F0502020204030204" pitchFamily="34" charset="0"/>
              </a:rPr>
              <a:t>)</a:t>
            </a:r>
            <a:endParaRPr lang="en-AU" sz="750" dirty="0">
              <a:solidFill>
                <a:schemeClr val="tx1"/>
              </a:solidFill>
              <a:latin typeface="Calibri" panose="020F0502020204030204" pitchFamily="34" charset="0"/>
              <a:cs typeface="Calibri" panose="020F0502020204030204" pitchFamily="34" charset="0"/>
            </a:endParaRPr>
          </a:p>
        </p:txBody>
      </p:sp>
      <p:sp>
        <p:nvSpPr>
          <p:cNvPr id="218" name="Rounded Rectangle 217"/>
          <p:cNvSpPr/>
          <p:nvPr/>
        </p:nvSpPr>
        <p:spPr>
          <a:xfrm>
            <a:off x="1821542" y="4143120"/>
            <a:ext cx="1260000" cy="252000"/>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err="1">
                <a:solidFill>
                  <a:schemeClr val="tx1"/>
                </a:solidFill>
                <a:latin typeface="Calibri" panose="020F0502020204030204" pitchFamily="34" charset="0"/>
                <a:cs typeface="Calibri" panose="020F0502020204030204" pitchFamily="34" charset="0"/>
              </a:rPr>
              <a:t>CaFIS</a:t>
            </a:r>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services provide culturally relevant activities</a:t>
            </a:r>
            <a:endParaRPr lang="en-AU" sz="750" dirty="0">
              <a:solidFill>
                <a:schemeClr val="tx1"/>
              </a:solidFill>
              <a:latin typeface="Calibri" panose="020F0502020204030204" pitchFamily="34" charset="0"/>
              <a:cs typeface="Calibri" panose="020F0502020204030204" pitchFamily="34" charset="0"/>
            </a:endParaRPr>
          </a:p>
        </p:txBody>
      </p:sp>
      <p:sp>
        <p:nvSpPr>
          <p:cNvPr id="220" name="Rounded Rectangle 219"/>
          <p:cNvSpPr/>
          <p:nvPr/>
        </p:nvSpPr>
        <p:spPr>
          <a:xfrm>
            <a:off x="3478076" y="3635331"/>
            <a:ext cx="1224000" cy="360000"/>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a:solidFill>
                  <a:schemeClr val="tx1"/>
                </a:solidFill>
                <a:latin typeface="Calibri" panose="020F0502020204030204" pitchFamily="34" charset="0"/>
                <a:cs typeface="Calibri" panose="020F0502020204030204" pitchFamily="34" charset="0"/>
              </a:rPr>
              <a:t># </a:t>
            </a:r>
            <a:r>
              <a:rPr lang="en-AU" sz="750" dirty="0" smtClean="0">
                <a:solidFill>
                  <a:schemeClr val="tx1"/>
                </a:solidFill>
                <a:latin typeface="Calibri" panose="020F0502020204030204" pitchFamily="34" charset="0"/>
                <a:cs typeface="Calibri" panose="020F0502020204030204" pitchFamily="34" charset="0"/>
              </a:rPr>
              <a:t>families which have participated in culturally relevant activities</a:t>
            </a:r>
            <a:endParaRPr lang="en-AU" sz="750" dirty="0">
              <a:solidFill>
                <a:schemeClr val="tx1"/>
              </a:solidFill>
              <a:latin typeface="Calibri" panose="020F0502020204030204" pitchFamily="34" charset="0"/>
              <a:cs typeface="Calibri" panose="020F0502020204030204" pitchFamily="34" charset="0"/>
            </a:endParaRPr>
          </a:p>
        </p:txBody>
      </p:sp>
      <p:pic>
        <p:nvPicPr>
          <p:cNvPr id="121" name="Picture 120"/>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Lst>
          </a:blip>
          <a:srcRect r="16437" b="-6113"/>
          <a:stretch/>
        </p:blipFill>
        <p:spPr>
          <a:xfrm>
            <a:off x="6250007" y="5598874"/>
            <a:ext cx="542893" cy="114603"/>
          </a:xfrm>
          <a:prstGeom prst="rect">
            <a:avLst/>
          </a:prstGeom>
        </p:spPr>
      </p:pic>
      <p:pic>
        <p:nvPicPr>
          <p:cNvPr id="148" name="Picture 147"/>
          <p:cNvPicPr>
            <a:picLocks noChangeAspect="1"/>
          </p:cNvPicPr>
          <p:nvPr/>
        </p:nvPicPr>
        <p:blipFill rotWithShape="1">
          <a:blip r:embed="rId6">
            <a:duotone>
              <a:schemeClr val="accent1">
                <a:shade val="45000"/>
                <a:satMod val="135000"/>
              </a:schemeClr>
              <a:prstClr val="white"/>
            </a:duotone>
          </a:blip>
          <a:srcRect l="17842" t="6477" r="-383" b="-1662"/>
          <a:stretch/>
        </p:blipFill>
        <p:spPr>
          <a:xfrm>
            <a:off x="4645097" y="5486961"/>
            <a:ext cx="536237" cy="102799"/>
          </a:xfrm>
          <a:prstGeom prst="rect">
            <a:avLst/>
          </a:prstGeom>
        </p:spPr>
      </p:pic>
      <p:pic>
        <p:nvPicPr>
          <p:cNvPr id="152" name="Picture 151"/>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t="7346" r="31834" b="4418"/>
          <a:stretch/>
        </p:blipFill>
        <p:spPr>
          <a:xfrm>
            <a:off x="3051749" y="5471199"/>
            <a:ext cx="442860" cy="95295"/>
          </a:xfrm>
          <a:prstGeom prst="rect">
            <a:avLst/>
          </a:prstGeom>
          <a:ln>
            <a:noFill/>
          </a:ln>
        </p:spPr>
      </p:pic>
      <p:pic>
        <p:nvPicPr>
          <p:cNvPr id="156" name="Picture 155"/>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Lst>
          </a:blip>
          <a:srcRect r="-638" b="-6270"/>
          <a:stretch/>
        </p:blipFill>
        <p:spPr>
          <a:xfrm rot="2245774">
            <a:off x="6251454" y="5182775"/>
            <a:ext cx="653822" cy="114772"/>
          </a:xfrm>
          <a:prstGeom prst="rect">
            <a:avLst/>
          </a:prstGeom>
        </p:spPr>
      </p:pic>
      <p:pic>
        <p:nvPicPr>
          <p:cNvPr id="157" name="Picture 156"/>
          <p:cNvPicPr>
            <a:picLocks noChangeAspect="1"/>
          </p:cNvPicPr>
          <p:nvPr/>
        </p:nvPicPr>
        <p:blipFill>
          <a:blip r:embed="rId4">
            <a:duotone>
              <a:schemeClr val="accent6">
                <a:shade val="45000"/>
                <a:satMod val="135000"/>
              </a:schemeClr>
              <a:prstClr val="white"/>
            </a:duotone>
          </a:blip>
          <a:stretch>
            <a:fillRect/>
          </a:stretch>
        </p:blipFill>
        <p:spPr>
          <a:xfrm>
            <a:off x="7911622" y="5033906"/>
            <a:ext cx="557317" cy="92647"/>
          </a:xfrm>
          <a:prstGeom prst="rect">
            <a:avLst/>
          </a:prstGeom>
        </p:spPr>
      </p:pic>
      <p:pic>
        <p:nvPicPr>
          <p:cNvPr id="181" name="Picture 180"/>
          <p:cNvPicPr>
            <a:picLocks noChangeAspect="1"/>
          </p:cNvPicPr>
          <p:nvPr/>
        </p:nvPicPr>
        <p:blipFill rotWithShape="1">
          <a:blip r:embed="rId6">
            <a:duotone>
              <a:schemeClr val="accent1">
                <a:shade val="45000"/>
                <a:satMod val="135000"/>
              </a:schemeClr>
              <a:prstClr val="white"/>
            </a:duotone>
          </a:blip>
          <a:srcRect l="17842" t="6477" r="-383" b="-1662"/>
          <a:stretch/>
        </p:blipFill>
        <p:spPr>
          <a:xfrm>
            <a:off x="4639899" y="4918169"/>
            <a:ext cx="536237" cy="102799"/>
          </a:xfrm>
          <a:prstGeom prst="rect">
            <a:avLst/>
          </a:prstGeom>
        </p:spPr>
      </p:pic>
      <p:pic>
        <p:nvPicPr>
          <p:cNvPr id="182" name="Picture 181"/>
          <p:cNvPicPr>
            <a:picLocks noChangeAspect="1"/>
          </p:cNvPicPr>
          <p:nvPr/>
        </p:nvPicPr>
        <p:blipFill rotWithShape="1">
          <a:blip r:embed="rId6">
            <a:duotone>
              <a:schemeClr val="accent1">
                <a:shade val="45000"/>
                <a:satMod val="135000"/>
              </a:schemeClr>
              <a:prstClr val="white"/>
            </a:duotone>
          </a:blip>
          <a:srcRect l="17842" t="6477" r="-383" b="-1662"/>
          <a:stretch/>
        </p:blipFill>
        <p:spPr>
          <a:xfrm>
            <a:off x="4637847" y="4251568"/>
            <a:ext cx="536237" cy="102799"/>
          </a:xfrm>
          <a:prstGeom prst="rect">
            <a:avLst/>
          </a:prstGeom>
        </p:spPr>
      </p:pic>
      <p:pic>
        <p:nvPicPr>
          <p:cNvPr id="187" name="Picture 186"/>
          <p:cNvPicPr>
            <a:picLocks noChangeAspect="1"/>
          </p:cNvPicPr>
          <p:nvPr/>
        </p:nvPicPr>
        <p:blipFill>
          <a:blip r:embed="rId4">
            <a:duotone>
              <a:schemeClr val="accent6">
                <a:shade val="45000"/>
                <a:satMod val="135000"/>
              </a:schemeClr>
              <a:prstClr val="white"/>
            </a:duotone>
          </a:blip>
          <a:stretch>
            <a:fillRect/>
          </a:stretch>
        </p:blipFill>
        <p:spPr>
          <a:xfrm rot="19968517">
            <a:off x="7931768" y="5425758"/>
            <a:ext cx="649676" cy="108000"/>
          </a:xfrm>
          <a:prstGeom prst="rect">
            <a:avLst/>
          </a:prstGeom>
        </p:spPr>
      </p:pic>
      <p:pic>
        <p:nvPicPr>
          <p:cNvPr id="188" name="Picture 187"/>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638" b="-6271"/>
          <a:stretch/>
        </p:blipFill>
        <p:spPr>
          <a:xfrm>
            <a:off x="6209231" y="4305382"/>
            <a:ext cx="598994" cy="112400"/>
          </a:xfrm>
          <a:prstGeom prst="rect">
            <a:avLst/>
          </a:prstGeom>
        </p:spPr>
      </p:pic>
      <p:pic>
        <p:nvPicPr>
          <p:cNvPr id="189" name="Picture 188"/>
          <p:cNvPicPr>
            <a:picLocks noChangeAspect="1"/>
          </p:cNvPicPr>
          <p:nvPr/>
        </p:nvPicPr>
        <p:blipFill rotWithShape="1">
          <a:blip r:embed="rId4">
            <a:duotone>
              <a:schemeClr val="accent6">
                <a:shade val="45000"/>
                <a:satMod val="135000"/>
              </a:schemeClr>
              <a:prstClr val="white"/>
            </a:duotone>
          </a:blip>
          <a:srcRect t="8106"/>
          <a:stretch/>
        </p:blipFill>
        <p:spPr>
          <a:xfrm rot="1936569">
            <a:off x="7902286" y="4475167"/>
            <a:ext cx="649676" cy="99245"/>
          </a:xfrm>
          <a:prstGeom prst="rect">
            <a:avLst/>
          </a:prstGeom>
        </p:spPr>
      </p:pic>
      <p:pic>
        <p:nvPicPr>
          <p:cNvPr id="136" name="Picture 135"/>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350" t="7348" r="-3059" b="6939"/>
          <a:stretch/>
        </p:blipFill>
        <p:spPr>
          <a:xfrm rot="20029746">
            <a:off x="2964235" y="4502114"/>
            <a:ext cx="556839" cy="92568"/>
          </a:xfrm>
          <a:prstGeom prst="rect">
            <a:avLst/>
          </a:prstGeom>
          <a:ln>
            <a:noFill/>
          </a:ln>
        </p:spPr>
      </p:pic>
      <p:pic>
        <p:nvPicPr>
          <p:cNvPr id="135" name="Picture 134"/>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888" t="7347" r="-3059" b="1738"/>
          <a:stretch/>
        </p:blipFill>
        <p:spPr>
          <a:xfrm>
            <a:off x="2996575" y="4824889"/>
            <a:ext cx="563030" cy="84107"/>
          </a:xfrm>
          <a:prstGeom prst="rect">
            <a:avLst/>
          </a:prstGeom>
          <a:ln>
            <a:noFill/>
          </a:ln>
        </p:spPr>
      </p:pic>
      <p:pic>
        <p:nvPicPr>
          <p:cNvPr id="137" name="Picture 136"/>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881" t="6132" r="-3059" b="1738"/>
          <a:stretch/>
        </p:blipFill>
        <p:spPr>
          <a:xfrm rot="19286541">
            <a:off x="3014666" y="3989486"/>
            <a:ext cx="553382" cy="99499"/>
          </a:xfrm>
          <a:prstGeom prst="rect">
            <a:avLst/>
          </a:prstGeom>
          <a:ln>
            <a:noFill/>
          </a:ln>
        </p:spPr>
      </p:pic>
      <p:pic>
        <p:nvPicPr>
          <p:cNvPr id="140" name="Picture 139"/>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881" t="6132" r="-3059" b="1738"/>
          <a:stretch/>
        </p:blipFill>
        <p:spPr>
          <a:xfrm rot="19138147">
            <a:off x="3016904" y="3538863"/>
            <a:ext cx="553382" cy="99499"/>
          </a:xfrm>
          <a:prstGeom prst="rect">
            <a:avLst/>
          </a:prstGeom>
          <a:ln>
            <a:noFill/>
          </a:ln>
        </p:spPr>
      </p:pic>
      <p:pic>
        <p:nvPicPr>
          <p:cNvPr id="159" name="Picture 158"/>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888" t="7347" r="16080" b="2401"/>
          <a:stretch/>
        </p:blipFill>
        <p:spPr>
          <a:xfrm rot="19321901">
            <a:off x="2994491" y="2916670"/>
            <a:ext cx="579112" cy="105914"/>
          </a:xfrm>
          <a:prstGeom prst="rect">
            <a:avLst/>
          </a:prstGeom>
          <a:ln>
            <a:noFill/>
          </a:ln>
        </p:spPr>
      </p:pic>
      <p:pic>
        <p:nvPicPr>
          <p:cNvPr id="168" name="Picture 167"/>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881" t="6132" r="-3059" b="1738"/>
          <a:stretch/>
        </p:blipFill>
        <p:spPr>
          <a:xfrm>
            <a:off x="2990705" y="2581254"/>
            <a:ext cx="553382" cy="99499"/>
          </a:xfrm>
          <a:prstGeom prst="rect">
            <a:avLst/>
          </a:prstGeom>
          <a:ln>
            <a:noFill/>
          </a:ln>
        </p:spPr>
      </p:pic>
      <p:pic>
        <p:nvPicPr>
          <p:cNvPr id="169" name="Picture 168"/>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881" t="6132" r="-3059" b="1738"/>
          <a:stretch/>
        </p:blipFill>
        <p:spPr>
          <a:xfrm>
            <a:off x="3011873" y="2100445"/>
            <a:ext cx="553382" cy="99499"/>
          </a:xfrm>
          <a:prstGeom prst="rect">
            <a:avLst/>
          </a:prstGeom>
          <a:ln>
            <a:noFill/>
          </a:ln>
        </p:spPr>
      </p:pic>
      <p:pic>
        <p:nvPicPr>
          <p:cNvPr id="170" name="Picture 169"/>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888" t="7347" r="16151" b="18886"/>
          <a:stretch/>
        </p:blipFill>
        <p:spPr>
          <a:xfrm rot="2006466">
            <a:off x="3001155" y="1861765"/>
            <a:ext cx="532482" cy="79666"/>
          </a:xfrm>
          <a:prstGeom prst="rect">
            <a:avLst/>
          </a:prstGeom>
          <a:ln>
            <a:noFill/>
          </a:ln>
        </p:spPr>
      </p:pic>
      <p:pic>
        <p:nvPicPr>
          <p:cNvPr id="171" name="Picture 170"/>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7881" t="6132" r="-3059" b="1738"/>
          <a:stretch/>
        </p:blipFill>
        <p:spPr>
          <a:xfrm>
            <a:off x="2952314" y="1631160"/>
            <a:ext cx="553382" cy="99499"/>
          </a:xfrm>
          <a:prstGeom prst="rect">
            <a:avLst/>
          </a:prstGeom>
          <a:ln>
            <a:noFill/>
          </a:ln>
        </p:spPr>
      </p:pic>
      <p:pic>
        <p:nvPicPr>
          <p:cNvPr id="180" name="Picture 179"/>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8243" t="6133" r="-3059" b="-2165"/>
          <a:stretch/>
        </p:blipFill>
        <p:spPr>
          <a:xfrm>
            <a:off x="2962706" y="1138100"/>
            <a:ext cx="551027" cy="103709"/>
          </a:xfrm>
          <a:prstGeom prst="rect">
            <a:avLst/>
          </a:prstGeom>
          <a:ln>
            <a:noFill/>
          </a:ln>
        </p:spPr>
      </p:pic>
      <p:pic>
        <p:nvPicPr>
          <p:cNvPr id="173" name="Picture 172"/>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l="1561" t="7345" r="16149" b="12885"/>
          <a:stretch/>
        </p:blipFill>
        <p:spPr>
          <a:xfrm rot="1902317">
            <a:off x="3005150" y="1384361"/>
            <a:ext cx="534617" cy="86147"/>
          </a:xfrm>
          <a:prstGeom prst="rect">
            <a:avLst/>
          </a:prstGeom>
          <a:ln>
            <a:noFill/>
          </a:ln>
        </p:spPr>
      </p:pic>
      <p:pic>
        <p:nvPicPr>
          <p:cNvPr id="192" name="Picture 191"/>
          <p:cNvPicPr>
            <a:picLocks noChangeAspect="1"/>
          </p:cNvPicPr>
          <p:nvPr/>
        </p:nvPicPr>
        <p:blipFill rotWithShape="1">
          <a:blip r:embed="rId6">
            <a:duotone>
              <a:schemeClr val="accent1">
                <a:shade val="45000"/>
                <a:satMod val="135000"/>
              </a:schemeClr>
              <a:prstClr val="white"/>
            </a:duotone>
          </a:blip>
          <a:srcRect l="16884" t="6994" r="433" b="-12318"/>
          <a:stretch/>
        </p:blipFill>
        <p:spPr>
          <a:xfrm>
            <a:off x="4632774" y="3719228"/>
            <a:ext cx="537165" cy="113742"/>
          </a:xfrm>
          <a:prstGeom prst="rect">
            <a:avLst/>
          </a:prstGeom>
        </p:spPr>
      </p:pic>
      <p:pic>
        <p:nvPicPr>
          <p:cNvPr id="193" name="Picture 192"/>
          <p:cNvPicPr>
            <a:picLocks noChangeAspect="1"/>
          </p:cNvPicPr>
          <p:nvPr/>
        </p:nvPicPr>
        <p:blipFill rotWithShape="1">
          <a:blip r:embed="rId6">
            <a:duotone>
              <a:schemeClr val="accent1">
                <a:shade val="45000"/>
                <a:satMod val="135000"/>
              </a:schemeClr>
              <a:prstClr val="white"/>
            </a:duotone>
          </a:blip>
          <a:srcRect l="572" t="6477" r="-383" b="-5310"/>
          <a:stretch/>
        </p:blipFill>
        <p:spPr>
          <a:xfrm>
            <a:off x="4534211" y="3220955"/>
            <a:ext cx="648437" cy="106739"/>
          </a:xfrm>
          <a:prstGeom prst="rect">
            <a:avLst/>
          </a:prstGeom>
        </p:spPr>
      </p:pic>
      <p:pic>
        <p:nvPicPr>
          <p:cNvPr id="194" name="Picture 193"/>
          <p:cNvPicPr>
            <a:picLocks noChangeAspect="1"/>
          </p:cNvPicPr>
          <p:nvPr/>
        </p:nvPicPr>
        <p:blipFill rotWithShape="1">
          <a:blip r:embed="rId6">
            <a:duotone>
              <a:schemeClr val="accent1">
                <a:shade val="45000"/>
                <a:satMod val="135000"/>
              </a:schemeClr>
              <a:prstClr val="white"/>
            </a:duotone>
          </a:blip>
          <a:srcRect l="17699" t="6477" r="-382" b="5942"/>
          <a:stretch/>
        </p:blipFill>
        <p:spPr>
          <a:xfrm>
            <a:off x="4630117" y="2091920"/>
            <a:ext cx="537165" cy="94585"/>
          </a:xfrm>
          <a:prstGeom prst="rect">
            <a:avLst/>
          </a:prstGeom>
        </p:spPr>
      </p:pic>
      <p:pic>
        <p:nvPicPr>
          <p:cNvPr id="196" name="Picture 195"/>
          <p:cNvPicPr>
            <a:picLocks noChangeAspect="1"/>
          </p:cNvPicPr>
          <p:nvPr/>
        </p:nvPicPr>
        <p:blipFill rotWithShape="1">
          <a:blip r:embed="rId6">
            <a:duotone>
              <a:schemeClr val="accent1">
                <a:shade val="45000"/>
                <a:satMod val="135000"/>
              </a:schemeClr>
              <a:prstClr val="white"/>
            </a:duotone>
          </a:blip>
          <a:srcRect l="17699" t="6477" r="-382" b="5942"/>
          <a:stretch/>
        </p:blipFill>
        <p:spPr>
          <a:xfrm>
            <a:off x="4637384" y="2552394"/>
            <a:ext cx="537165" cy="94585"/>
          </a:xfrm>
          <a:prstGeom prst="rect">
            <a:avLst/>
          </a:prstGeom>
        </p:spPr>
      </p:pic>
      <p:pic>
        <p:nvPicPr>
          <p:cNvPr id="197" name="Picture 196"/>
          <p:cNvPicPr>
            <a:picLocks noChangeAspect="1"/>
          </p:cNvPicPr>
          <p:nvPr/>
        </p:nvPicPr>
        <p:blipFill rotWithShape="1">
          <a:blip r:embed="rId6">
            <a:duotone>
              <a:schemeClr val="accent1">
                <a:shade val="45000"/>
                <a:satMod val="135000"/>
              </a:schemeClr>
              <a:prstClr val="white"/>
            </a:duotone>
          </a:blip>
          <a:srcRect l="17699" t="6477" r="-382" b="5942"/>
          <a:stretch/>
        </p:blipFill>
        <p:spPr>
          <a:xfrm>
            <a:off x="4662707" y="1624282"/>
            <a:ext cx="537165" cy="94585"/>
          </a:xfrm>
          <a:prstGeom prst="rect">
            <a:avLst/>
          </a:prstGeom>
        </p:spPr>
      </p:pic>
      <p:pic>
        <p:nvPicPr>
          <p:cNvPr id="198" name="Picture 197"/>
          <p:cNvPicPr>
            <a:picLocks noChangeAspect="1"/>
          </p:cNvPicPr>
          <p:nvPr/>
        </p:nvPicPr>
        <p:blipFill rotWithShape="1">
          <a:blip r:embed="rId6">
            <a:duotone>
              <a:schemeClr val="accent1">
                <a:shade val="45000"/>
                <a:satMod val="135000"/>
              </a:schemeClr>
              <a:prstClr val="white"/>
            </a:duotone>
          </a:blip>
          <a:srcRect l="17699" t="6477" r="-382" b="5942"/>
          <a:stretch/>
        </p:blipFill>
        <p:spPr>
          <a:xfrm>
            <a:off x="4637518" y="1155720"/>
            <a:ext cx="537165" cy="94585"/>
          </a:xfrm>
          <a:prstGeom prst="rect">
            <a:avLst/>
          </a:prstGeom>
        </p:spPr>
      </p:pic>
      <p:pic>
        <p:nvPicPr>
          <p:cNvPr id="199" name="Picture 198"/>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1259" b="-4693"/>
          <a:stretch/>
        </p:blipFill>
        <p:spPr>
          <a:xfrm rot="2227573">
            <a:off x="6238383" y="4079681"/>
            <a:ext cx="639523" cy="120612"/>
          </a:xfrm>
          <a:prstGeom prst="rect">
            <a:avLst/>
          </a:prstGeom>
        </p:spPr>
      </p:pic>
      <p:pic>
        <p:nvPicPr>
          <p:cNvPr id="186" name="Picture 185"/>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Lst>
          </a:blip>
          <a:srcRect r="-638" b="-6270"/>
          <a:stretch/>
        </p:blipFill>
        <p:spPr>
          <a:xfrm rot="1948581">
            <a:off x="6229594" y="4664014"/>
            <a:ext cx="653822" cy="114772"/>
          </a:xfrm>
          <a:prstGeom prst="rect">
            <a:avLst/>
          </a:prstGeom>
        </p:spPr>
      </p:pic>
      <p:pic>
        <p:nvPicPr>
          <p:cNvPr id="122" name="Picture 121"/>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1259" b="-4693"/>
          <a:stretch/>
        </p:blipFill>
        <p:spPr>
          <a:xfrm rot="198789">
            <a:off x="6189894" y="3767563"/>
            <a:ext cx="639523" cy="120612"/>
          </a:xfrm>
          <a:prstGeom prst="rect">
            <a:avLst/>
          </a:prstGeom>
        </p:spPr>
      </p:pic>
      <p:pic>
        <p:nvPicPr>
          <p:cNvPr id="131" name="Picture 130"/>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1259" b="-4693"/>
          <a:stretch/>
        </p:blipFill>
        <p:spPr>
          <a:xfrm rot="20307308">
            <a:off x="6262832" y="2903893"/>
            <a:ext cx="529182" cy="99802"/>
          </a:xfrm>
          <a:prstGeom prst="rect">
            <a:avLst/>
          </a:prstGeom>
        </p:spPr>
      </p:pic>
      <p:pic>
        <p:nvPicPr>
          <p:cNvPr id="129" name="Picture 128"/>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17341" t="-6990" r="1260" b="-7373"/>
          <a:stretch/>
        </p:blipFill>
        <p:spPr>
          <a:xfrm rot="381295">
            <a:off x="6300124" y="3269704"/>
            <a:ext cx="528831" cy="123507"/>
          </a:xfrm>
          <a:prstGeom prst="rect">
            <a:avLst/>
          </a:prstGeom>
        </p:spPr>
      </p:pic>
      <p:pic>
        <p:nvPicPr>
          <p:cNvPr id="134" name="Picture 133"/>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1259" b="-4693"/>
          <a:stretch/>
        </p:blipFill>
        <p:spPr>
          <a:xfrm rot="20140082">
            <a:off x="6345339" y="2289648"/>
            <a:ext cx="513814" cy="96904"/>
          </a:xfrm>
          <a:prstGeom prst="rect">
            <a:avLst/>
          </a:prstGeom>
        </p:spPr>
      </p:pic>
      <p:pic>
        <p:nvPicPr>
          <p:cNvPr id="158" name="Picture 157"/>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589" t="-6991" r="-162" b="-16653"/>
          <a:stretch/>
        </p:blipFill>
        <p:spPr>
          <a:xfrm rot="977483">
            <a:off x="6321541" y="2613064"/>
            <a:ext cx="501268" cy="103465"/>
          </a:xfrm>
          <a:prstGeom prst="rect">
            <a:avLst/>
          </a:prstGeom>
        </p:spPr>
      </p:pic>
      <p:pic>
        <p:nvPicPr>
          <p:cNvPr id="201" name="Picture 200"/>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589" t="-6992" r="16690" b="-1445"/>
          <a:stretch/>
        </p:blipFill>
        <p:spPr>
          <a:xfrm>
            <a:off x="6304812" y="2065067"/>
            <a:ext cx="537425" cy="117103"/>
          </a:xfrm>
          <a:prstGeom prst="rect">
            <a:avLst/>
          </a:prstGeom>
        </p:spPr>
      </p:pic>
      <p:pic>
        <p:nvPicPr>
          <p:cNvPr id="202" name="Picture 201"/>
          <p:cNvPicPr>
            <a:picLocks noChangeAspect="1"/>
          </p:cNvPicPr>
          <p:nvPr/>
        </p:nvPicPr>
        <p:blipFill rotWithShape="1">
          <a:blip r:embed="rId4">
            <a:duotone>
              <a:schemeClr val="accent6">
                <a:shade val="45000"/>
                <a:satMod val="135000"/>
              </a:schemeClr>
              <a:prstClr val="white"/>
            </a:duotone>
          </a:blip>
          <a:srcRect t="8106" r="16394" b="2412"/>
          <a:stretch/>
        </p:blipFill>
        <p:spPr>
          <a:xfrm rot="20102060">
            <a:off x="8015022" y="3711760"/>
            <a:ext cx="543170" cy="96640"/>
          </a:xfrm>
          <a:prstGeom prst="rect">
            <a:avLst/>
          </a:prstGeom>
        </p:spPr>
      </p:pic>
      <p:pic>
        <p:nvPicPr>
          <p:cNvPr id="203" name="Picture 202"/>
          <p:cNvPicPr>
            <a:picLocks noChangeAspect="1"/>
          </p:cNvPicPr>
          <p:nvPr/>
        </p:nvPicPr>
        <p:blipFill rotWithShape="1">
          <a:blip r:embed="rId4">
            <a:duotone>
              <a:schemeClr val="accent6">
                <a:shade val="45000"/>
                <a:satMod val="135000"/>
              </a:schemeClr>
              <a:prstClr val="white"/>
            </a:duotone>
          </a:blip>
          <a:srcRect t="8107" r="16177" b="1035"/>
          <a:stretch/>
        </p:blipFill>
        <p:spPr>
          <a:xfrm>
            <a:off x="7949303" y="3361886"/>
            <a:ext cx="544578" cy="98126"/>
          </a:xfrm>
          <a:prstGeom prst="rect">
            <a:avLst/>
          </a:prstGeom>
        </p:spPr>
      </p:pic>
      <p:pic>
        <p:nvPicPr>
          <p:cNvPr id="204" name="Picture 203"/>
          <p:cNvPicPr>
            <a:picLocks noChangeAspect="1"/>
          </p:cNvPicPr>
          <p:nvPr/>
        </p:nvPicPr>
        <p:blipFill rotWithShape="1">
          <a:blip r:embed="rId4">
            <a:duotone>
              <a:schemeClr val="accent6">
                <a:shade val="45000"/>
                <a:satMod val="135000"/>
              </a:schemeClr>
              <a:prstClr val="white"/>
            </a:duotone>
          </a:blip>
          <a:srcRect t="8106"/>
          <a:stretch/>
        </p:blipFill>
        <p:spPr>
          <a:xfrm rot="1650449" flipV="1">
            <a:off x="7956836" y="2898780"/>
            <a:ext cx="529514" cy="80889"/>
          </a:xfrm>
          <a:prstGeom prst="rect">
            <a:avLst/>
          </a:prstGeom>
        </p:spPr>
      </p:pic>
      <p:pic>
        <p:nvPicPr>
          <p:cNvPr id="209" name="Picture 208"/>
          <p:cNvPicPr>
            <a:picLocks noChangeAspect="1"/>
          </p:cNvPicPr>
          <p:nvPr/>
        </p:nvPicPr>
        <p:blipFill rotWithShape="1">
          <a:blip r:embed="rId4">
            <a:duotone>
              <a:schemeClr val="accent6">
                <a:shade val="45000"/>
                <a:satMod val="135000"/>
              </a:schemeClr>
              <a:prstClr val="white"/>
            </a:duotone>
          </a:blip>
          <a:srcRect t="8106"/>
          <a:stretch/>
        </p:blipFill>
        <p:spPr>
          <a:xfrm rot="19541348">
            <a:off x="7927912" y="2584300"/>
            <a:ext cx="524146" cy="80069"/>
          </a:xfrm>
          <a:prstGeom prst="rect">
            <a:avLst/>
          </a:prstGeom>
        </p:spPr>
      </p:pic>
      <p:pic>
        <p:nvPicPr>
          <p:cNvPr id="210" name="Picture 209"/>
          <p:cNvPicPr>
            <a:picLocks noChangeAspect="1"/>
          </p:cNvPicPr>
          <p:nvPr/>
        </p:nvPicPr>
        <p:blipFill rotWithShape="1">
          <a:blip r:embed="rId4">
            <a:duotone>
              <a:schemeClr val="accent6">
                <a:shade val="45000"/>
                <a:satMod val="135000"/>
              </a:schemeClr>
              <a:prstClr val="white"/>
            </a:duotone>
          </a:blip>
          <a:srcRect l="17609" t="8107" b="-373"/>
          <a:stretch/>
        </p:blipFill>
        <p:spPr>
          <a:xfrm>
            <a:off x="8044275" y="2130040"/>
            <a:ext cx="424664" cy="79056"/>
          </a:xfrm>
          <a:prstGeom prst="rect">
            <a:avLst/>
          </a:prstGeom>
        </p:spPr>
      </p:pic>
      <p:pic>
        <p:nvPicPr>
          <p:cNvPr id="211" name="Picture 210"/>
          <p:cNvPicPr>
            <a:picLocks noChangeAspect="1"/>
          </p:cNvPicPr>
          <p:nvPr/>
        </p:nvPicPr>
        <p:blipFill rotWithShape="1">
          <a:blip r:embed="rId4">
            <a:duotone>
              <a:schemeClr val="accent6">
                <a:shade val="45000"/>
                <a:satMod val="135000"/>
              </a:schemeClr>
              <a:prstClr val="white"/>
            </a:duotone>
          </a:blip>
          <a:srcRect l="-2773" t="8107" b="-4005"/>
          <a:stretch/>
        </p:blipFill>
        <p:spPr>
          <a:xfrm rot="1743979">
            <a:off x="7876873" y="1696851"/>
            <a:ext cx="667690" cy="103569"/>
          </a:xfrm>
          <a:prstGeom prst="rect">
            <a:avLst/>
          </a:prstGeom>
        </p:spPr>
      </p:pic>
      <p:pic>
        <p:nvPicPr>
          <p:cNvPr id="212" name="Picture 211"/>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17099" t="-6987" r="-2024" b="-1765"/>
          <a:stretch/>
        </p:blipFill>
        <p:spPr>
          <a:xfrm rot="1012628">
            <a:off x="6305671" y="1207157"/>
            <a:ext cx="551730" cy="117447"/>
          </a:xfrm>
          <a:prstGeom prst="rect">
            <a:avLst/>
          </a:prstGeom>
        </p:spPr>
      </p:pic>
      <p:pic>
        <p:nvPicPr>
          <p:cNvPr id="214" name="Picture 213"/>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589" t="-6991" r="-162" b="-16653"/>
          <a:stretch/>
        </p:blipFill>
        <p:spPr>
          <a:xfrm rot="3237269">
            <a:off x="6240508" y="1541382"/>
            <a:ext cx="766041" cy="158116"/>
          </a:xfrm>
          <a:prstGeom prst="rect">
            <a:avLst/>
          </a:prstGeom>
        </p:spPr>
      </p:pic>
      <p:pic>
        <p:nvPicPr>
          <p:cNvPr id="185" name="Picture 184"/>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589" t="-6991" r="-162" b="-16653"/>
          <a:stretch/>
        </p:blipFill>
        <p:spPr>
          <a:xfrm rot="1584784">
            <a:off x="6252496" y="1775398"/>
            <a:ext cx="646907" cy="133526"/>
          </a:xfrm>
          <a:prstGeom prst="rect">
            <a:avLst/>
          </a:prstGeom>
        </p:spPr>
      </p:pic>
      <p:pic>
        <p:nvPicPr>
          <p:cNvPr id="161" name="Picture 160"/>
          <p:cNvPicPr>
            <a:picLocks noChangeAspect="1"/>
          </p:cNvPicPr>
          <p:nvPr/>
        </p:nvPicPr>
        <p:blipFill rotWithShape="1">
          <a:blip r:embed="rId4">
            <a:duotone>
              <a:schemeClr val="accent6">
                <a:shade val="45000"/>
                <a:satMod val="135000"/>
              </a:schemeClr>
              <a:prstClr val="white"/>
            </a:duotone>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40000" contrast="40000"/>
                    </a14:imgEffect>
                  </a14:imgLayer>
                </a14:imgProps>
              </a:ext>
            </a:extLst>
          </a:blip>
          <a:srcRect l="303" t="-6988" r="1259" b="-4693"/>
          <a:stretch/>
        </p:blipFill>
        <p:spPr>
          <a:xfrm rot="20304293">
            <a:off x="6191763" y="1503075"/>
            <a:ext cx="639523" cy="120612"/>
          </a:xfrm>
          <a:prstGeom prst="rect">
            <a:avLst/>
          </a:prstGeom>
        </p:spPr>
      </p:pic>
      <p:pic>
        <p:nvPicPr>
          <p:cNvPr id="124" name="Picture 12" descr="Six Little Black Footprints - Free Clip Art"/>
          <p:cNvPicPr>
            <a:picLocks noChangeAspect="1" noChangeArrowheads="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17045" r="-1253"/>
          <a:stretch/>
        </p:blipFill>
        <p:spPr bwMode="auto">
          <a:xfrm>
            <a:off x="1792224" y="36576"/>
            <a:ext cx="788193" cy="212579"/>
          </a:xfrm>
          <a:prstGeom prst="rect">
            <a:avLst/>
          </a:prstGeom>
          <a:noFill/>
          <a:extLst>
            <a:ext uri="{909E8E84-426E-40DD-AFC4-6F175D3DCCD1}">
              <a14:hiddenFill xmlns:a14="http://schemas.microsoft.com/office/drawing/2010/main">
                <a:solidFill>
                  <a:srgbClr val="FFFFFF"/>
                </a:solidFill>
              </a14:hiddenFill>
            </a:ext>
          </a:extLst>
        </p:spPr>
      </p:pic>
      <p:sp>
        <p:nvSpPr>
          <p:cNvPr id="127" name="Rounded Rectangle 126"/>
          <p:cNvSpPr/>
          <p:nvPr/>
        </p:nvSpPr>
        <p:spPr>
          <a:xfrm>
            <a:off x="1802004" y="5912407"/>
            <a:ext cx="1260000" cy="425249"/>
          </a:xfrm>
          <a:prstGeom prst="roundRect">
            <a:avLst/>
          </a:prstGeom>
          <a:solidFill>
            <a:schemeClr val="bg1"/>
          </a:solidFill>
          <a:ln w="19050">
            <a:solidFill>
              <a:srgbClr val="EAC0D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8000" tIns="18000" rIns="18000" bIns="18000" rtlCol="0" anchor="ctr"/>
          <a:lstStyle/>
          <a:p>
            <a:r>
              <a:rPr lang="en-AU" sz="750" dirty="0">
                <a:solidFill>
                  <a:schemeClr val="tx1"/>
                </a:solidFill>
                <a:latin typeface="Calibri" panose="020F0502020204030204" pitchFamily="34" charset="0"/>
                <a:cs typeface="Calibri" panose="020F0502020204030204" pitchFamily="34" charset="0"/>
              </a:rPr>
              <a:t>S</a:t>
            </a:r>
            <a:r>
              <a:rPr lang="en-AU" sz="750" dirty="0" smtClean="0">
                <a:solidFill>
                  <a:schemeClr val="tx1"/>
                </a:solidFill>
                <a:latin typeface="Calibri" panose="020F0502020204030204" pitchFamily="34" charset="0"/>
                <a:cs typeface="Calibri" panose="020F0502020204030204" pitchFamily="34" charset="0"/>
              </a:rPr>
              <a:t>ervices &amp; their staff undertake capacity and capability building</a:t>
            </a:r>
            <a:endParaRPr lang="en-AU" sz="750" dirty="0">
              <a:solidFill>
                <a:schemeClr val="tx1"/>
              </a:solidFill>
              <a:latin typeface="Calibri" panose="020F0502020204030204" pitchFamily="34" charset="0"/>
              <a:cs typeface="Calibri" panose="020F0502020204030204" pitchFamily="34" charset="0"/>
            </a:endParaRPr>
          </a:p>
        </p:txBody>
      </p:sp>
      <p:sp>
        <p:nvSpPr>
          <p:cNvPr id="128" name="Rounded Rectangle 127"/>
          <p:cNvSpPr/>
          <p:nvPr/>
        </p:nvSpPr>
        <p:spPr>
          <a:xfrm>
            <a:off x="3486402" y="5917941"/>
            <a:ext cx="1224000" cy="414837"/>
          </a:xfrm>
          <a:prstGeom prst="roundRect">
            <a:avLst/>
          </a:prstGeom>
          <a:solidFill>
            <a:schemeClr val="bg1"/>
          </a:solidFill>
          <a:ln w="19050">
            <a:solidFill>
              <a:srgbClr val="BEDCF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18000" rtlCol="0" anchor="ctr"/>
          <a:lstStyle/>
          <a:p>
            <a:r>
              <a:rPr lang="en-AU" sz="750" dirty="0" smtClean="0">
                <a:solidFill>
                  <a:schemeClr val="tx1"/>
                </a:solidFill>
                <a:latin typeface="Calibri" panose="020F0502020204030204" pitchFamily="34" charset="0"/>
                <a:cs typeface="Calibri" panose="020F0502020204030204" pitchFamily="34" charset="0"/>
              </a:rPr>
              <a:t># of </a:t>
            </a:r>
            <a:r>
              <a:rPr lang="en-AU" sz="750" dirty="0" err="1" smtClean="0">
                <a:solidFill>
                  <a:schemeClr val="tx1"/>
                </a:solidFill>
                <a:latin typeface="Calibri" panose="020F0502020204030204" pitchFamily="34" charset="0"/>
                <a:cs typeface="Calibri" panose="020F0502020204030204" pitchFamily="34" charset="0"/>
              </a:rPr>
              <a:t>CaFIS</a:t>
            </a:r>
            <a:r>
              <a:rPr lang="en-AU" sz="750" dirty="0" smtClean="0">
                <a:solidFill>
                  <a:schemeClr val="tx1"/>
                </a:solidFill>
                <a:latin typeface="Calibri" panose="020F0502020204030204" pitchFamily="34" charset="0"/>
                <a:cs typeface="Calibri" panose="020F0502020204030204" pitchFamily="34" charset="0"/>
              </a:rPr>
              <a:t> services &amp; staff who undertake training and other learning activities</a:t>
            </a:r>
            <a:endParaRPr lang="en-AU" sz="750" dirty="0">
              <a:solidFill>
                <a:schemeClr val="tx1"/>
              </a:solidFill>
              <a:latin typeface="Calibri" panose="020F0502020204030204" pitchFamily="34" charset="0"/>
              <a:cs typeface="Calibri" panose="020F0502020204030204" pitchFamily="34" charset="0"/>
            </a:endParaRPr>
          </a:p>
        </p:txBody>
      </p:sp>
      <p:pic>
        <p:nvPicPr>
          <p:cNvPr id="139" name="Picture 138"/>
          <p:cNvPicPr>
            <a:picLocks noChangeAspect="1"/>
          </p:cNvPicPr>
          <p:nvPr/>
        </p:nvPicPr>
        <p:blipFill rotWithShape="1">
          <a:blip r:embed="rId7">
            <a:duotone>
              <a:schemeClr val="accent2">
                <a:shade val="45000"/>
                <a:satMod val="135000"/>
              </a:schemeClr>
              <a:prstClr val="white"/>
            </a:duotone>
            <a:extLst>
              <a:ext uri="{BEBA8EAE-BF5A-486C-A8C5-ECC9F3942E4B}">
                <a14:imgProps xmlns:a14="http://schemas.microsoft.com/office/drawing/2010/main">
                  <a14:imgLayer r:embed="rId8">
                    <a14:imgEffect>
                      <a14:colorTemperature colorTemp="11200"/>
                    </a14:imgEffect>
                    <a14:imgEffect>
                      <a14:brightnessContrast bright="40000" contrast="-40000"/>
                    </a14:imgEffect>
                  </a14:imgLayer>
                </a14:imgProps>
              </a:ext>
            </a:extLst>
          </a:blip>
          <a:srcRect t="7346" r="31834" b="4418"/>
          <a:stretch/>
        </p:blipFill>
        <p:spPr>
          <a:xfrm>
            <a:off x="3048419" y="6049140"/>
            <a:ext cx="442860" cy="95295"/>
          </a:xfrm>
          <a:prstGeom prst="rect">
            <a:avLst/>
          </a:prstGeom>
          <a:ln>
            <a:noFill/>
          </a:ln>
        </p:spPr>
      </p:pic>
      <p:sp>
        <p:nvSpPr>
          <p:cNvPr id="143" name="Rounded Rectangle 142"/>
          <p:cNvSpPr/>
          <p:nvPr/>
        </p:nvSpPr>
        <p:spPr>
          <a:xfrm>
            <a:off x="5122555" y="5932628"/>
            <a:ext cx="1224000" cy="373671"/>
          </a:xfrm>
          <a:prstGeom prst="roundRect">
            <a:avLst/>
          </a:prstGeom>
          <a:solidFill>
            <a:schemeClr val="bg1"/>
          </a:solidFill>
          <a:ln w="19050">
            <a:solidFill>
              <a:srgbClr val="99F1D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25714" tIns="25714" rIns="25714" bIns="25714" rtlCol="0" anchor="ctr"/>
          <a:lstStyle/>
          <a:p>
            <a:r>
              <a:rPr lang="en-AU" sz="750" dirty="0" smtClean="0">
                <a:solidFill>
                  <a:schemeClr val="tx1"/>
                </a:solidFill>
                <a:latin typeface="Calibri" panose="020F0502020204030204" pitchFamily="34" charset="0"/>
                <a:cs typeface="Calibri" panose="020F0502020204030204" pitchFamily="34" charset="0"/>
              </a:rPr>
              <a:t>10. Services &amp; staff deliver effective, culturally safe, trauma-informed services </a:t>
            </a:r>
            <a:endParaRPr lang="en-AU" sz="750" dirty="0">
              <a:solidFill>
                <a:schemeClr val="tx1"/>
              </a:solidFill>
              <a:latin typeface="Calibri" panose="020F0502020204030204" pitchFamily="34" charset="0"/>
              <a:cs typeface="Calibri" panose="020F0502020204030204" pitchFamily="34" charset="0"/>
            </a:endParaRPr>
          </a:p>
        </p:txBody>
      </p:sp>
      <p:pic>
        <p:nvPicPr>
          <p:cNvPr id="144" name="Picture 143"/>
          <p:cNvPicPr>
            <a:picLocks noChangeAspect="1"/>
          </p:cNvPicPr>
          <p:nvPr/>
        </p:nvPicPr>
        <p:blipFill rotWithShape="1">
          <a:blip r:embed="rId6">
            <a:duotone>
              <a:schemeClr val="accent1">
                <a:shade val="45000"/>
                <a:satMod val="135000"/>
              </a:schemeClr>
              <a:prstClr val="white"/>
            </a:duotone>
          </a:blip>
          <a:srcRect l="17842" t="6477" r="-383" b="-1662"/>
          <a:stretch/>
        </p:blipFill>
        <p:spPr>
          <a:xfrm>
            <a:off x="4705524" y="6062961"/>
            <a:ext cx="433443" cy="83093"/>
          </a:xfrm>
          <a:prstGeom prst="rect">
            <a:avLst/>
          </a:prstGeom>
        </p:spPr>
      </p:pic>
      <p:cxnSp>
        <p:nvCxnSpPr>
          <p:cNvPr id="7" name="Straight Connector 6"/>
          <p:cNvCxnSpPr/>
          <p:nvPr/>
        </p:nvCxnSpPr>
        <p:spPr>
          <a:xfrm flipH="1">
            <a:off x="1629384" y="1218836"/>
            <a:ext cx="32555" cy="5204425"/>
          </a:xfrm>
          <a:prstGeom prst="line">
            <a:avLst/>
          </a:prstGeom>
          <a:ln w="19050">
            <a:prstDash val="lgDash"/>
          </a:ln>
        </p:spPr>
        <p:style>
          <a:lnRef idx="2">
            <a:schemeClr val="accent6"/>
          </a:lnRef>
          <a:fillRef idx="0">
            <a:schemeClr val="accent6"/>
          </a:fillRef>
          <a:effectRef idx="1">
            <a:schemeClr val="accent6"/>
          </a:effectRef>
          <a:fontRef idx="minor">
            <a:schemeClr val="tx1"/>
          </a:fontRef>
        </p:style>
      </p:cxnSp>
      <p:cxnSp>
        <p:nvCxnSpPr>
          <p:cNvPr id="146" name="Straight Connector 145"/>
          <p:cNvCxnSpPr>
            <a:stCxn id="177" idx="2"/>
          </p:cNvCxnSpPr>
          <p:nvPr/>
        </p:nvCxnSpPr>
        <p:spPr>
          <a:xfrm flipH="1">
            <a:off x="1629385" y="6423804"/>
            <a:ext cx="4127174" cy="8901"/>
          </a:xfrm>
          <a:prstGeom prst="line">
            <a:avLst/>
          </a:prstGeom>
          <a:ln w="19050">
            <a:solidFill>
              <a:schemeClr val="accent6"/>
            </a:solidFill>
            <a:prstDash val="lgDash"/>
          </a:ln>
        </p:spPr>
        <p:style>
          <a:lnRef idx="2">
            <a:schemeClr val="accent6"/>
          </a:lnRef>
          <a:fillRef idx="0">
            <a:schemeClr val="accent6"/>
          </a:fillRef>
          <a:effectRef idx="1">
            <a:schemeClr val="accent6"/>
          </a:effectRef>
          <a:fontRef idx="minor">
            <a:schemeClr val="tx1"/>
          </a:fontRef>
        </p:style>
      </p:cxnSp>
      <p:cxnSp>
        <p:nvCxnSpPr>
          <p:cNvPr id="147" name="Straight Connector 146"/>
          <p:cNvCxnSpPr/>
          <p:nvPr/>
        </p:nvCxnSpPr>
        <p:spPr>
          <a:xfrm>
            <a:off x="5780646" y="6313277"/>
            <a:ext cx="4290" cy="121955"/>
          </a:xfrm>
          <a:prstGeom prst="line">
            <a:avLst/>
          </a:prstGeom>
          <a:ln w="19050">
            <a:solidFill>
              <a:schemeClr val="accent6"/>
            </a:solidFill>
            <a:prstDash val="lgDash"/>
          </a:ln>
        </p:spPr>
        <p:style>
          <a:lnRef idx="2">
            <a:schemeClr val="accent6"/>
          </a:lnRef>
          <a:fillRef idx="0">
            <a:schemeClr val="accent6"/>
          </a:fillRef>
          <a:effectRef idx="1">
            <a:schemeClr val="accent6"/>
          </a:effectRef>
          <a:fontRef idx="minor">
            <a:schemeClr val="tx1"/>
          </a:fontRef>
        </p:style>
      </p:cxnSp>
      <p:cxnSp>
        <p:nvCxnSpPr>
          <p:cNvPr id="31" name="Straight Connector 30"/>
          <p:cNvCxnSpPr>
            <a:endCxn id="172" idx="1"/>
          </p:cNvCxnSpPr>
          <p:nvPr/>
        </p:nvCxnSpPr>
        <p:spPr>
          <a:xfrm>
            <a:off x="1661939" y="1218836"/>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1658146" y="1689859"/>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1665855" y="2100445"/>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1648331" y="2656731"/>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1658146" y="3233018"/>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1654147" y="3791849"/>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a:off x="1658145" y="4296815"/>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1665854" y="4714428"/>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1642136" y="5466009"/>
            <a:ext cx="147857" cy="0"/>
          </a:xfrm>
          <a:prstGeom prst="line">
            <a:avLst/>
          </a:prstGeom>
          <a:ln w="19050">
            <a:solidFill>
              <a:schemeClr val="accent6"/>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545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97000" y="4140092"/>
            <a:ext cx="8712000" cy="2520000"/>
          </a:xfrm>
          <a:prstGeom prst="roundRect">
            <a:avLst/>
          </a:prstGeom>
          <a:solidFill>
            <a:sysClr val="window" lastClr="FFFFFF"/>
          </a:soli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385698" fontAlgn="base">
              <a:spcBef>
                <a:spcPct val="0"/>
              </a:spcBef>
              <a:spcAft>
                <a:spcPct val="0"/>
              </a:spcAft>
            </a:pPr>
            <a:endParaRPr lang="en-AU" sz="1594" kern="0">
              <a:solidFill>
                <a:prstClr val="white"/>
              </a:solidFill>
              <a:latin typeface="Calibri"/>
            </a:endParaRPr>
          </a:p>
        </p:txBody>
      </p:sp>
      <p:sp>
        <p:nvSpPr>
          <p:cNvPr id="5" name="Rounded Rectangle 4"/>
          <p:cNvSpPr/>
          <p:nvPr/>
        </p:nvSpPr>
        <p:spPr>
          <a:xfrm>
            <a:off x="597000" y="1906418"/>
            <a:ext cx="8712000" cy="2162206"/>
          </a:xfrm>
          <a:prstGeom prst="roundRect">
            <a:avLst/>
          </a:prstGeom>
          <a:solidFill>
            <a:sysClr val="window" lastClr="FFFFFF"/>
          </a:solidFill>
          <a:ln w="381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385698" fontAlgn="base">
              <a:spcBef>
                <a:spcPct val="0"/>
              </a:spcBef>
              <a:spcAft>
                <a:spcPct val="0"/>
              </a:spcAft>
            </a:pPr>
            <a:endParaRPr lang="en-AU" sz="1594" kern="0">
              <a:solidFill>
                <a:prstClr val="white"/>
              </a:solidFill>
              <a:latin typeface="Calibri"/>
            </a:endParaRPr>
          </a:p>
        </p:txBody>
      </p:sp>
      <p:grpSp>
        <p:nvGrpSpPr>
          <p:cNvPr id="8" name="Group 7"/>
          <p:cNvGrpSpPr/>
          <p:nvPr/>
        </p:nvGrpSpPr>
        <p:grpSpPr>
          <a:xfrm>
            <a:off x="578216" y="257272"/>
            <a:ext cx="8749569" cy="1373628"/>
            <a:chOff x="792994" y="1014214"/>
            <a:chExt cx="8935206" cy="572230"/>
          </a:xfrm>
          <a:effectLst/>
        </p:grpSpPr>
        <p:grpSp>
          <p:nvGrpSpPr>
            <p:cNvPr id="9" name="Group 8"/>
            <p:cNvGrpSpPr/>
            <p:nvPr/>
          </p:nvGrpSpPr>
          <p:grpSpPr>
            <a:xfrm>
              <a:off x="792994" y="1014214"/>
              <a:ext cx="8935205" cy="224956"/>
              <a:chOff x="899307" y="971975"/>
              <a:chExt cx="11913626" cy="261204"/>
            </a:xfrm>
          </p:grpSpPr>
          <p:sp>
            <p:nvSpPr>
              <p:cNvPr id="17" name="Rounded Rectangle 16"/>
              <p:cNvSpPr/>
              <p:nvPr/>
            </p:nvSpPr>
            <p:spPr>
              <a:xfrm>
                <a:off x="899307" y="978146"/>
                <a:ext cx="1519573" cy="253569"/>
              </a:xfrm>
              <a:prstGeom prst="roundRect">
                <a:avLst/>
              </a:prstGeom>
              <a:solidFill>
                <a:srgbClr val="005A70"/>
              </a:solidFill>
              <a:ln w="63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417834" fontAlgn="base">
                  <a:spcBef>
                    <a:spcPct val="0"/>
                  </a:spcBef>
                  <a:spcAft>
                    <a:spcPct val="0"/>
                  </a:spcAft>
                </a:pPr>
                <a:r>
                  <a:rPr lang="en-AU" sz="1000" b="1" kern="0" dirty="0">
                    <a:solidFill>
                      <a:prstClr val="white"/>
                    </a:solidFill>
                    <a:effectLst>
                      <a:outerShdw blurRad="38100" dist="38100" dir="2700000" algn="tl">
                        <a:srgbClr val="000000">
                          <a:alpha val="43137"/>
                        </a:srgbClr>
                      </a:outerShdw>
                    </a:effectLst>
                    <a:latin typeface="Georgia" panose="02040502050405020303" pitchFamily="18" charset="0"/>
                  </a:rPr>
                  <a:t>Program Need</a:t>
                </a:r>
              </a:p>
            </p:txBody>
          </p:sp>
          <p:sp>
            <p:nvSpPr>
              <p:cNvPr id="18" name="Rounded Rectangle 17"/>
              <p:cNvSpPr/>
              <p:nvPr/>
            </p:nvSpPr>
            <p:spPr>
              <a:xfrm>
                <a:off x="2519053" y="971975"/>
                <a:ext cx="10293880" cy="261204"/>
              </a:xfrm>
              <a:prstGeom prst="roundRect">
                <a:avLst/>
              </a:prstGeom>
              <a:solidFill>
                <a:sysClr val="window" lastClr="FFFFFF"/>
              </a:solidFill>
              <a:ln w="127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36000" rIns="36000" bIns="36000" rtlCol="0" anchor="ctr"/>
              <a:lstStyle/>
              <a:p>
                <a:pPr defTabSz="417834" fontAlgn="base">
                  <a:spcBef>
                    <a:spcPct val="0"/>
                  </a:spcBef>
                  <a:spcAft>
                    <a:spcPct val="0"/>
                  </a:spcAft>
                </a:pPr>
                <a:r>
                  <a:rPr lang="en-AU" sz="900" kern="0" dirty="0" smtClean="0">
                    <a:cs typeface="Arial" panose="020B0604020202020204" pitchFamily="34" charset="0"/>
                  </a:rPr>
                  <a:t>There is a disproportionate number of Aboriginal and Torres Strait Islander children in the child protection system, including in out-of-home care. These service responses are generally not trauma-informed, compatible with Aboriginal cultural safety, and often suffer a lack of trust between government and families in local communities. </a:t>
                </a:r>
                <a:r>
                  <a:rPr lang="en-AU" sz="900" kern="0" dirty="0">
                    <a:cs typeface="Arial" panose="020B0604020202020204" pitchFamily="34" charset="0"/>
                  </a:rPr>
                  <a:t>Additionally, </a:t>
                </a:r>
                <a:r>
                  <a:rPr lang="en-AU" sz="900" kern="0" dirty="0" smtClean="0">
                    <a:cs typeface="Arial" panose="020B0604020202020204" pitchFamily="34" charset="0"/>
                  </a:rPr>
                  <a:t>legislation is not aligned with evidence-based practice and Aboriginal concepts of family, community, culture and country. </a:t>
                </a:r>
                <a:endParaRPr lang="en-AU" sz="900" kern="0" dirty="0">
                  <a:cs typeface="Arial" panose="020B0604020202020204" pitchFamily="34" charset="0"/>
                </a:endParaRPr>
              </a:p>
            </p:txBody>
          </p:sp>
        </p:grpSp>
        <p:grpSp>
          <p:nvGrpSpPr>
            <p:cNvPr id="13" name="Group 12"/>
            <p:cNvGrpSpPr/>
            <p:nvPr/>
          </p:nvGrpSpPr>
          <p:grpSpPr>
            <a:xfrm>
              <a:off x="792994" y="1316498"/>
              <a:ext cx="8935206" cy="269946"/>
              <a:chOff x="899289" y="924822"/>
              <a:chExt cx="11913567" cy="313446"/>
            </a:xfrm>
          </p:grpSpPr>
          <p:sp>
            <p:nvSpPr>
              <p:cNvPr id="14" name="Rounded Rectangle 13"/>
              <p:cNvSpPr/>
              <p:nvPr/>
            </p:nvSpPr>
            <p:spPr>
              <a:xfrm>
                <a:off x="899289" y="950128"/>
                <a:ext cx="1519565" cy="253570"/>
              </a:xfrm>
              <a:prstGeom prst="roundRect">
                <a:avLst/>
              </a:prstGeom>
              <a:solidFill>
                <a:srgbClr val="005A70"/>
              </a:solidFill>
              <a:ln w="635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rtlCol="0" anchor="ctr"/>
              <a:lstStyle/>
              <a:p>
                <a:pPr algn="ctr" defTabSz="417834" fontAlgn="base">
                  <a:spcBef>
                    <a:spcPct val="0"/>
                  </a:spcBef>
                  <a:spcAft>
                    <a:spcPct val="0"/>
                  </a:spcAft>
                </a:pPr>
                <a:r>
                  <a:rPr lang="en-AU" sz="1000" b="1" kern="0" dirty="0">
                    <a:solidFill>
                      <a:prstClr val="white"/>
                    </a:solidFill>
                    <a:effectLst>
                      <a:outerShdw blurRad="38100" dist="38100" dir="2700000" algn="tl">
                        <a:srgbClr val="000000">
                          <a:alpha val="43137"/>
                        </a:srgbClr>
                      </a:outerShdw>
                    </a:effectLst>
                    <a:latin typeface="Georgia" panose="02040502050405020303" pitchFamily="18" charset="0"/>
                  </a:rPr>
                  <a:t>Program Beneficiaries</a:t>
                </a:r>
              </a:p>
            </p:txBody>
          </p:sp>
          <p:sp>
            <p:nvSpPr>
              <p:cNvPr id="15" name="Rounded Rectangle 14"/>
              <p:cNvSpPr/>
              <p:nvPr/>
            </p:nvSpPr>
            <p:spPr>
              <a:xfrm>
                <a:off x="2519028" y="924822"/>
                <a:ext cx="10293828" cy="313446"/>
              </a:xfrm>
              <a:prstGeom prst="roundRect">
                <a:avLst/>
              </a:prstGeom>
              <a:solidFill>
                <a:sysClr val="window" lastClr="FFFFFF"/>
              </a:solidFill>
              <a:ln w="12700" cap="flat" cmpd="sng" algn="ctr">
                <a:noFill/>
                <a:prstDash val="soli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36000" tIns="36000" rIns="36000" bIns="36000" rtlCol="0" anchor="ctr" anchorCtr="0"/>
              <a:lstStyle/>
              <a:p>
                <a:pPr marL="171450" indent="-171450">
                  <a:buFont typeface="Arial" panose="020B0604020202020204" pitchFamily="34" charset="0"/>
                  <a:buChar char="•"/>
                </a:pPr>
                <a:r>
                  <a:rPr lang="en-AU" sz="900" dirty="0" smtClean="0"/>
                  <a:t>The Primary Program Beneficiaries of </a:t>
                </a:r>
                <a:r>
                  <a:rPr lang="en-AU" sz="900" dirty="0" err="1" smtClean="0"/>
                  <a:t>CaFIS</a:t>
                </a:r>
                <a:r>
                  <a:rPr lang="en-AU" sz="900" dirty="0" smtClean="0"/>
                  <a:t> are </a:t>
                </a:r>
                <a:r>
                  <a:rPr lang="en-AU" sz="900" dirty="0"/>
                  <a:t>children </a:t>
                </a:r>
                <a:r>
                  <a:rPr lang="en-AU" sz="900" dirty="0" smtClean="0"/>
                  <a:t>who are 0-18 years of age, live in the Northern Territory or APY Lands, and are in or at risk of entering the child protection system. Many of these children have multiple and complex needs.</a:t>
                </a:r>
              </a:p>
              <a:p>
                <a:endParaRPr lang="en-AU" sz="400" dirty="0" smtClean="0"/>
              </a:p>
              <a:p>
                <a:pPr marL="171450" indent="-171450">
                  <a:buFont typeface="Arial" panose="020B0604020202020204" pitchFamily="34" charset="0"/>
                  <a:buChar char="•"/>
                </a:pPr>
                <a:r>
                  <a:rPr lang="en-AU" sz="900" dirty="0" smtClean="0"/>
                  <a:t>The Secondary Program Beneficiaries are the children's parents, caregivers and family members (immediate and extended), who are essential partners and enablers in achieving the intended outcomes for these children. </a:t>
                </a:r>
                <a:endParaRPr lang="en-AU" sz="900" dirty="0"/>
              </a:p>
            </p:txBody>
          </p:sp>
        </p:grpSp>
      </p:grpSp>
      <p:sp>
        <p:nvSpPr>
          <p:cNvPr id="24" name="TextBox 23"/>
          <p:cNvSpPr txBox="1"/>
          <p:nvPr/>
        </p:nvSpPr>
        <p:spPr>
          <a:xfrm>
            <a:off x="668486" y="4192267"/>
            <a:ext cx="8640000" cy="2446824"/>
          </a:xfrm>
          <a:prstGeom prst="rect">
            <a:avLst/>
          </a:prstGeom>
          <a:noFill/>
        </p:spPr>
        <p:txBody>
          <a:bodyPr wrap="square" rtlCol="0">
            <a:spAutoFit/>
          </a:bodyPr>
          <a:lstStyle/>
          <a:p>
            <a:r>
              <a:rPr lang="en-AU" sz="900" b="1" dirty="0">
                <a:solidFill>
                  <a:srgbClr val="006666"/>
                </a:solidFill>
                <a:latin typeface="Georgia" panose="02040502050405020303" pitchFamily="18" charset="0"/>
              </a:rPr>
              <a:t> Assumptions:</a:t>
            </a:r>
          </a:p>
          <a:p>
            <a:r>
              <a:rPr lang="en-AU" sz="900" dirty="0">
                <a:solidFill>
                  <a:srgbClr val="006666"/>
                </a:solidFill>
              </a:rPr>
              <a:t>	Identify the underlying beliefs/expectations about how/why a particular activity or output will help to achieve a specific </a:t>
            </a:r>
            <a:r>
              <a:rPr lang="en-AU" sz="900" dirty="0" smtClean="0">
                <a:solidFill>
                  <a:srgbClr val="006666"/>
                </a:solidFill>
              </a:rPr>
              <a:t>outcome</a:t>
            </a:r>
          </a:p>
          <a:p>
            <a:pPr marL="228600" indent="-228600">
              <a:buFont typeface="+mj-lt"/>
              <a:buAutoNum type="arabicPeriod"/>
            </a:pPr>
            <a:r>
              <a:rPr lang="en-AU" sz="900" b="1" dirty="0" smtClean="0">
                <a:solidFill>
                  <a:srgbClr val="006666"/>
                </a:solidFill>
              </a:rPr>
              <a:t>Cultural </a:t>
            </a:r>
            <a:r>
              <a:rPr lang="en-AU" sz="900" b="1" dirty="0">
                <a:solidFill>
                  <a:srgbClr val="006666"/>
                </a:solidFill>
              </a:rPr>
              <a:t>governance will inculcate the following key principles:</a:t>
            </a:r>
          </a:p>
          <a:p>
            <a:pPr marL="685800" lvl="1" indent="-228600">
              <a:buFont typeface="Arial" panose="020B0604020202020204" pitchFamily="34" charset="0"/>
              <a:buChar char="•"/>
            </a:pPr>
            <a:r>
              <a:rPr lang="en-AU" sz="900" dirty="0" smtClean="0"/>
              <a:t>Culture</a:t>
            </a:r>
            <a:r>
              <a:rPr lang="en-AU" sz="900" dirty="0"/>
              <a:t>, law, language and land are at the centre of all aspects of the </a:t>
            </a:r>
            <a:r>
              <a:rPr lang="en-AU" sz="900" dirty="0" smtClean="0"/>
              <a:t>program</a:t>
            </a:r>
          </a:p>
          <a:p>
            <a:pPr marL="685800" lvl="1" indent="-228600">
              <a:buFont typeface="Arial" panose="020B0604020202020204" pitchFamily="34" charset="0"/>
              <a:buChar char="•"/>
            </a:pPr>
            <a:r>
              <a:rPr lang="en-AU" sz="900" dirty="0" smtClean="0"/>
              <a:t>The </a:t>
            </a:r>
            <a:r>
              <a:rPr lang="en-AU" sz="900" dirty="0"/>
              <a:t>program design is locally </a:t>
            </a:r>
            <a:r>
              <a:rPr lang="en-AU" sz="900" dirty="0" smtClean="0"/>
              <a:t>relevant</a:t>
            </a:r>
          </a:p>
          <a:p>
            <a:pPr marL="685800" lvl="1" indent="-228600">
              <a:buFont typeface="Arial" panose="020B0604020202020204" pitchFamily="34" charset="0"/>
              <a:buChar char="•"/>
            </a:pPr>
            <a:r>
              <a:rPr lang="en-AU" sz="900" dirty="0" smtClean="0"/>
              <a:t>Aboriginal </a:t>
            </a:r>
            <a:r>
              <a:rPr lang="en-AU" sz="900" dirty="0"/>
              <a:t>involvement and leadership are built into all levels of a program and service </a:t>
            </a:r>
            <a:r>
              <a:rPr lang="en-AU" sz="900" dirty="0" smtClean="0"/>
              <a:t>delivery</a:t>
            </a:r>
          </a:p>
          <a:p>
            <a:pPr marL="685800" lvl="1" indent="-228600">
              <a:buFont typeface="Arial" panose="020B0604020202020204" pitchFamily="34" charset="0"/>
              <a:buChar char="•"/>
            </a:pPr>
            <a:r>
              <a:rPr lang="en-AU" sz="900" dirty="0" smtClean="0"/>
              <a:t>There </a:t>
            </a:r>
            <a:r>
              <a:rPr lang="en-AU" sz="900" dirty="0"/>
              <a:t>is trust between communities, sector and government.</a:t>
            </a:r>
          </a:p>
          <a:p>
            <a:pPr marL="228600" indent="-228600">
              <a:buFont typeface="+mj-lt"/>
              <a:buAutoNum type="arabicPeriod"/>
            </a:pPr>
            <a:r>
              <a:rPr lang="en-AU" sz="900" b="1" dirty="0" err="1">
                <a:solidFill>
                  <a:srgbClr val="006666"/>
                </a:solidFill>
              </a:rPr>
              <a:t>CaFIS</a:t>
            </a:r>
            <a:r>
              <a:rPr lang="en-AU" sz="900" b="1" dirty="0">
                <a:solidFill>
                  <a:srgbClr val="006666"/>
                </a:solidFill>
              </a:rPr>
              <a:t> services will:</a:t>
            </a:r>
          </a:p>
          <a:p>
            <a:pPr marL="628650" lvl="1" indent="-171450">
              <a:buFont typeface="Arial" panose="020B0604020202020204" pitchFamily="34" charset="0"/>
              <a:buChar char="•"/>
            </a:pPr>
            <a:r>
              <a:rPr lang="en-AU" sz="900" dirty="0" smtClean="0"/>
              <a:t>Accept </a:t>
            </a:r>
            <a:r>
              <a:rPr lang="en-AU" sz="900" dirty="0"/>
              <a:t>referrals from the community and local services; </a:t>
            </a:r>
            <a:r>
              <a:rPr lang="en-AU" sz="900" dirty="0" smtClean="0"/>
              <a:t>government </a:t>
            </a:r>
            <a:r>
              <a:rPr lang="en-AU" sz="900" dirty="0"/>
              <a:t>and non-government organisations including schools, health services, child protection and other services; other services in relation to income support recipients; and, self-referrals.</a:t>
            </a:r>
          </a:p>
          <a:p>
            <a:pPr marL="628650" lvl="1" indent="-171450">
              <a:buFont typeface="Arial" panose="020B0604020202020204" pitchFamily="34" charset="0"/>
              <a:buChar char="•"/>
            </a:pPr>
            <a:r>
              <a:rPr lang="en-AU" sz="900" dirty="0" smtClean="0"/>
              <a:t>Be </a:t>
            </a:r>
            <a:r>
              <a:rPr lang="en-AU" sz="900" dirty="0"/>
              <a:t>a proactive contributor to regional and local interagency collaboration and co-ordination</a:t>
            </a:r>
          </a:p>
          <a:p>
            <a:pPr marL="628650" lvl="1" indent="-171450">
              <a:buFont typeface="Arial" panose="020B0604020202020204" pitchFamily="34" charset="0"/>
              <a:buChar char="•"/>
            </a:pPr>
            <a:r>
              <a:rPr lang="en-AU" sz="900" dirty="0" smtClean="0"/>
              <a:t>Be </a:t>
            </a:r>
            <a:r>
              <a:rPr lang="en-AU" sz="900" dirty="0"/>
              <a:t>part of local services that link closely with the community </a:t>
            </a:r>
          </a:p>
          <a:p>
            <a:pPr marL="628650" lvl="1" indent="-171450">
              <a:buFont typeface="Arial" panose="020B0604020202020204" pitchFamily="34" charset="0"/>
              <a:buChar char="•"/>
            </a:pPr>
            <a:r>
              <a:rPr lang="en-AU" sz="900" dirty="0" smtClean="0"/>
              <a:t>Be </a:t>
            </a:r>
            <a:r>
              <a:rPr lang="en-AU" sz="900" dirty="0"/>
              <a:t>sufficiently intensive services that last long enough but be no more than 12 months in total</a:t>
            </a:r>
          </a:p>
          <a:p>
            <a:pPr marL="628650" lvl="1" indent="-171450">
              <a:buFont typeface="Arial" panose="020B0604020202020204" pitchFamily="34" charset="0"/>
              <a:buChar char="•"/>
            </a:pPr>
            <a:r>
              <a:rPr lang="en-AU" sz="900" dirty="0" smtClean="0"/>
              <a:t>Build </a:t>
            </a:r>
            <a:r>
              <a:rPr lang="en-AU" sz="900" dirty="0"/>
              <a:t>a family’s capacity to focus on children’s safety and wellbeing, respond to immediate challenges, and address multiple and complex issues</a:t>
            </a:r>
          </a:p>
          <a:p>
            <a:pPr marL="628650" lvl="1" indent="-171450">
              <a:buFont typeface="Arial" panose="020B0604020202020204" pitchFamily="34" charset="0"/>
              <a:buChar char="•"/>
            </a:pPr>
            <a:r>
              <a:rPr lang="en-AU" sz="900" dirty="0" smtClean="0"/>
              <a:t>Provide </a:t>
            </a:r>
            <a:r>
              <a:rPr lang="en-AU" sz="900" dirty="0"/>
              <a:t>co-ordinated services to meet the needs of families and address areas of concern that impact on children’s safety and wellbeing</a:t>
            </a:r>
          </a:p>
          <a:p>
            <a:pPr marL="628650" lvl="1" indent="-171450">
              <a:buFont typeface="Arial" panose="020B0604020202020204" pitchFamily="34" charset="0"/>
              <a:buChar char="•"/>
            </a:pPr>
            <a:r>
              <a:rPr lang="en-AU" sz="900" dirty="0" smtClean="0"/>
              <a:t>Provide </a:t>
            </a:r>
            <a:r>
              <a:rPr lang="en-AU" sz="900" dirty="0"/>
              <a:t>services that build on the strengths of families and communities</a:t>
            </a:r>
          </a:p>
          <a:p>
            <a:pPr marL="628650" lvl="1" indent="-171450">
              <a:buFont typeface="Arial" panose="020B0604020202020204" pitchFamily="34" charset="0"/>
              <a:buChar char="•"/>
            </a:pPr>
            <a:r>
              <a:rPr lang="en-AU" sz="900" dirty="0" smtClean="0"/>
              <a:t>Work </a:t>
            </a:r>
            <a:r>
              <a:rPr lang="en-AU" sz="900" dirty="0"/>
              <a:t>in partnership with parents and family members to develop their confidence and capability to bring children up </a:t>
            </a:r>
            <a:r>
              <a:rPr lang="en-AU" sz="900" dirty="0" smtClean="0"/>
              <a:t>strong</a:t>
            </a:r>
            <a:endParaRPr lang="en-AU" sz="900" dirty="0">
              <a:solidFill>
                <a:srgbClr val="006666"/>
              </a:solidFill>
            </a:endParaRPr>
          </a:p>
        </p:txBody>
      </p:sp>
      <p:sp>
        <p:nvSpPr>
          <p:cNvPr id="25" name="TextBox 24"/>
          <p:cNvSpPr txBox="1"/>
          <p:nvPr/>
        </p:nvSpPr>
        <p:spPr>
          <a:xfrm>
            <a:off x="668486" y="2862361"/>
            <a:ext cx="8640000" cy="1338828"/>
          </a:xfrm>
          <a:prstGeom prst="rect">
            <a:avLst/>
          </a:prstGeom>
          <a:noFill/>
        </p:spPr>
        <p:txBody>
          <a:bodyPr wrap="square" rtlCol="0">
            <a:spAutoFit/>
          </a:bodyPr>
          <a:lstStyle/>
          <a:p>
            <a:r>
              <a:rPr lang="en-AU" sz="900" b="1" dirty="0">
                <a:solidFill>
                  <a:srgbClr val="006666"/>
                </a:solidFill>
                <a:latin typeface="Georgia" panose="02040502050405020303" pitchFamily="18" charset="0"/>
              </a:rPr>
              <a:t>External factors:</a:t>
            </a:r>
          </a:p>
          <a:p>
            <a:r>
              <a:rPr lang="en-AU" sz="900" dirty="0">
                <a:solidFill>
                  <a:srgbClr val="006666"/>
                </a:solidFill>
              </a:rPr>
              <a:t>	The major factors you believe will influence, positively or negatively, the change you are </a:t>
            </a:r>
            <a:r>
              <a:rPr lang="en-AU" sz="900" dirty="0" smtClean="0">
                <a:solidFill>
                  <a:srgbClr val="006666"/>
                </a:solidFill>
              </a:rPr>
              <a:t>planning</a:t>
            </a:r>
          </a:p>
          <a:p>
            <a:pPr marL="171450" indent="-171450">
              <a:buFont typeface="Arial" panose="020B0604020202020204" pitchFamily="34" charset="0"/>
              <a:buChar char="•"/>
            </a:pPr>
            <a:r>
              <a:rPr lang="en-AU" sz="900" dirty="0"/>
              <a:t>Department of Territory Families, Housing and Communities </a:t>
            </a:r>
            <a:r>
              <a:rPr lang="en-AU" sz="900" dirty="0" smtClean="0"/>
              <a:t>(child protection authority) </a:t>
            </a:r>
          </a:p>
          <a:p>
            <a:pPr marL="171450" indent="-171450">
              <a:buFont typeface="Arial" panose="020B0604020202020204" pitchFamily="34" charset="0"/>
              <a:buChar char="•"/>
            </a:pPr>
            <a:r>
              <a:rPr lang="en-AU" sz="900" dirty="0" smtClean="0"/>
              <a:t>Tripartite Forum</a:t>
            </a:r>
          </a:p>
          <a:p>
            <a:pPr marL="171450" indent="-171450">
              <a:buFont typeface="Arial" panose="020B0604020202020204" pitchFamily="34" charset="0"/>
              <a:buChar char="•"/>
            </a:pPr>
            <a:r>
              <a:rPr lang="en-AU" sz="900" dirty="0" smtClean="0"/>
              <a:t>Closing the Gap targets </a:t>
            </a:r>
          </a:p>
          <a:p>
            <a:pPr marL="171450" indent="-171450">
              <a:buFont typeface="Arial" panose="020B0604020202020204" pitchFamily="34" charset="0"/>
              <a:buChar char="•"/>
            </a:pPr>
            <a:r>
              <a:rPr lang="en-AU" sz="900" dirty="0" smtClean="0"/>
              <a:t>National Framework for Protecting Australia’s Children (including SNAICC consultations) </a:t>
            </a:r>
          </a:p>
          <a:p>
            <a:pPr marL="171450" indent="-171450">
              <a:buFont typeface="Arial" panose="020B0604020202020204" pitchFamily="34" charset="0"/>
              <a:buChar char="•"/>
            </a:pPr>
            <a:r>
              <a:rPr lang="en-AU" sz="900" dirty="0" smtClean="0"/>
              <a:t>National Plan to Reduce Violence against </a:t>
            </a:r>
            <a:r>
              <a:rPr lang="en-AU" sz="900" dirty="0"/>
              <a:t>W</a:t>
            </a:r>
            <a:r>
              <a:rPr lang="en-AU" sz="900" dirty="0" smtClean="0"/>
              <a:t>omen and their Children  </a:t>
            </a:r>
          </a:p>
          <a:p>
            <a:pPr marL="171450" indent="-171450">
              <a:buFont typeface="Arial" panose="020B0604020202020204" pitchFamily="34" charset="0"/>
              <a:buChar char="•"/>
            </a:pPr>
            <a:r>
              <a:rPr lang="en-AU" sz="900" dirty="0" smtClean="0"/>
              <a:t>Family Matters Report </a:t>
            </a:r>
            <a:endParaRPr lang="en-AU" sz="900" dirty="0"/>
          </a:p>
          <a:p>
            <a:endParaRPr lang="en-AU" sz="900" dirty="0">
              <a:solidFill>
                <a:srgbClr val="006666"/>
              </a:solidFill>
            </a:endParaRPr>
          </a:p>
        </p:txBody>
      </p:sp>
      <p:sp>
        <p:nvSpPr>
          <p:cNvPr id="26" name="TextBox 25"/>
          <p:cNvSpPr txBox="1"/>
          <p:nvPr/>
        </p:nvSpPr>
        <p:spPr>
          <a:xfrm>
            <a:off x="666566" y="1945612"/>
            <a:ext cx="8640000" cy="784830"/>
          </a:xfrm>
          <a:prstGeom prst="rect">
            <a:avLst/>
          </a:prstGeom>
          <a:noFill/>
        </p:spPr>
        <p:txBody>
          <a:bodyPr wrap="square" rtlCol="0">
            <a:spAutoFit/>
          </a:bodyPr>
          <a:lstStyle/>
          <a:p>
            <a:r>
              <a:rPr lang="en-AU" sz="900" b="1" dirty="0">
                <a:solidFill>
                  <a:srgbClr val="006666"/>
                </a:solidFill>
                <a:latin typeface="Georgia" panose="02040502050405020303" pitchFamily="18" charset="0"/>
              </a:rPr>
              <a:t> Implementation Partners &amp; Key Stakeholders:</a:t>
            </a:r>
          </a:p>
          <a:p>
            <a:r>
              <a:rPr lang="en-AU" sz="900" dirty="0">
                <a:solidFill>
                  <a:srgbClr val="006666"/>
                </a:solidFill>
              </a:rPr>
              <a:t>	Partners, approvers, technical advisors, or others who will be involved in design or delivery of key components of this </a:t>
            </a:r>
            <a:r>
              <a:rPr lang="en-AU" sz="900" dirty="0" smtClean="0">
                <a:solidFill>
                  <a:srgbClr val="006666"/>
                </a:solidFill>
              </a:rPr>
              <a:t>policy/program</a:t>
            </a:r>
          </a:p>
          <a:p>
            <a:pPr marL="171450" indent="-171450">
              <a:buFont typeface="Arial" panose="020B0604020202020204" pitchFamily="34" charset="0"/>
              <a:buChar char="•"/>
            </a:pPr>
            <a:r>
              <a:rPr lang="en-AU" sz="900" dirty="0"/>
              <a:t>Aboriginal Community Controlled </a:t>
            </a:r>
            <a:r>
              <a:rPr lang="en-AU" sz="900" dirty="0" smtClean="0"/>
              <a:t>Organisations and other successful providers </a:t>
            </a:r>
          </a:p>
          <a:p>
            <a:pPr marL="171450" indent="-171450">
              <a:buFont typeface="Arial" panose="020B0604020202020204" pitchFamily="34" charset="0"/>
              <a:buChar char="•"/>
            </a:pPr>
            <a:r>
              <a:rPr lang="en-AU" sz="900" dirty="0" smtClean="0"/>
              <a:t>DSS Northern Territory Office </a:t>
            </a:r>
          </a:p>
          <a:p>
            <a:pPr marL="171450" indent="-171450">
              <a:buFont typeface="Arial" panose="020B0604020202020204" pitchFamily="34" charset="0"/>
              <a:buChar char="•"/>
            </a:pPr>
            <a:r>
              <a:rPr lang="en-AU" sz="900" dirty="0"/>
              <a:t>DSS National Office </a:t>
            </a:r>
          </a:p>
        </p:txBody>
      </p:sp>
    </p:spTree>
    <p:extLst>
      <p:ext uri="{BB962C8B-B14F-4D97-AF65-F5344CB8AC3E}">
        <p14:creationId xmlns:p14="http://schemas.microsoft.com/office/powerpoint/2010/main" val="4054679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038" y="304745"/>
            <a:ext cx="8543925" cy="432000"/>
          </a:xfrm>
          <a:solidFill>
            <a:srgbClr val="0066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AU" sz="2800" dirty="0" smtClean="0">
                <a:solidFill>
                  <a:schemeClr val="bg1"/>
                </a:solidFill>
                <a:effectLst>
                  <a:outerShdw blurRad="38100" dist="38100" dir="2700000" algn="tl">
                    <a:srgbClr val="000000">
                      <a:alpha val="43137"/>
                    </a:srgbClr>
                  </a:outerShdw>
                </a:effectLst>
                <a:latin typeface="Georgia" panose="02040502050405020303" pitchFamily="18" charset="0"/>
              </a:rPr>
              <a:t>Cultural Governance</a:t>
            </a:r>
            <a:endParaRPr lang="en-AU" sz="2800" dirty="0">
              <a:solidFill>
                <a:schemeClr val="bg1"/>
              </a:solidFill>
              <a:effectLst>
                <a:outerShdw blurRad="38100" dist="38100" dir="2700000" algn="tl">
                  <a:srgbClr val="000000">
                    <a:alpha val="43137"/>
                  </a:srgbClr>
                </a:outerShdw>
              </a:effectLst>
              <a:latin typeface="Georgia" panose="02040502050405020303" pitchFamily="18" charset="0"/>
            </a:endParaRPr>
          </a:p>
        </p:txBody>
      </p:sp>
      <p:sp>
        <p:nvSpPr>
          <p:cNvPr id="3" name="Content Placeholder 2"/>
          <p:cNvSpPr>
            <a:spLocks noGrp="1"/>
          </p:cNvSpPr>
          <p:nvPr>
            <p:ph idx="1"/>
          </p:nvPr>
        </p:nvSpPr>
        <p:spPr>
          <a:xfrm>
            <a:off x="363000" y="1073988"/>
            <a:ext cx="9180000" cy="4710024"/>
          </a:xfrm>
        </p:spPr>
        <p:txBody>
          <a:bodyPr>
            <a:noAutofit/>
          </a:bodyPr>
          <a:lstStyle/>
          <a:p>
            <a:r>
              <a:rPr lang="en-AU" sz="2400" dirty="0"/>
              <a:t>It is imperative that cultural governance and culturally informed approaches are at the centre of program and service delivery</a:t>
            </a:r>
            <a:r>
              <a:rPr lang="en-AU" sz="2400" dirty="0" smtClean="0"/>
              <a:t>.</a:t>
            </a:r>
          </a:p>
          <a:p>
            <a:r>
              <a:rPr lang="en-AU" sz="2400" dirty="0" smtClean="0"/>
              <a:t>Culturally </a:t>
            </a:r>
            <a:r>
              <a:rPr lang="en-AU" sz="2400" dirty="0"/>
              <a:t>competent and culturally safe service delivery begins with Aboriginal leadership and governance at the system and organisation level and filters through all levels of the </a:t>
            </a:r>
            <a:r>
              <a:rPr lang="en-AU" sz="2400" dirty="0" smtClean="0"/>
              <a:t>organisation.</a:t>
            </a:r>
            <a:r>
              <a:rPr lang="en-AU" sz="2400" baseline="30000" dirty="0" smtClean="0"/>
              <a:t>1</a:t>
            </a:r>
            <a:endParaRPr lang="en-AU" sz="2400" baseline="30000" dirty="0"/>
          </a:p>
          <a:p>
            <a:r>
              <a:rPr lang="en-AU" sz="2400" dirty="0" smtClean="0"/>
              <a:t>Key </a:t>
            </a:r>
            <a:r>
              <a:rPr lang="en-AU" sz="2400" dirty="0"/>
              <a:t>features of cultural governance include Aboriginal boards, cultural frameworks and protocols, Aboriginal staff members, and provision of cultural training for non-Aboriginal staff.</a:t>
            </a:r>
          </a:p>
          <a:p>
            <a:r>
              <a:rPr lang="en-AU" sz="2400" dirty="0"/>
              <a:t>Evaluation outcomes identified that without strong cultural governance, the services don’t build trust and cannot provide services which are culturally appropriate, safe or trauma-informed</a:t>
            </a:r>
            <a:r>
              <a:rPr lang="en-AU" sz="2400" dirty="0" smtClean="0"/>
              <a:t>.</a:t>
            </a:r>
            <a:endParaRPr lang="en-AU" sz="2400" dirty="0"/>
          </a:p>
          <a:p>
            <a:pPr>
              <a:lnSpc>
                <a:spcPct val="120000"/>
              </a:lnSpc>
              <a:spcBef>
                <a:spcPts val="0"/>
              </a:spcBef>
            </a:pPr>
            <a:endParaRPr lang="en-AU" sz="1200" dirty="0"/>
          </a:p>
        </p:txBody>
      </p:sp>
      <p:sp>
        <p:nvSpPr>
          <p:cNvPr id="4" name="TextBox 3"/>
          <p:cNvSpPr txBox="1"/>
          <p:nvPr/>
        </p:nvSpPr>
        <p:spPr>
          <a:xfrm>
            <a:off x="529389" y="5909912"/>
            <a:ext cx="8460607" cy="461665"/>
          </a:xfrm>
          <a:prstGeom prst="rect">
            <a:avLst/>
          </a:prstGeom>
          <a:noFill/>
        </p:spPr>
        <p:txBody>
          <a:bodyPr wrap="square" rtlCol="0">
            <a:spAutoFit/>
          </a:bodyPr>
          <a:lstStyle/>
          <a:p>
            <a:r>
              <a:rPr lang="en-AU" sz="1200" baseline="30000" dirty="0" smtClean="0"/>
              <a:t>1</a:t>
            </a:r>
            <a:r>
              <a:rPr lang="en-AU" sz="1200" dirty="0" smtClean="0"/>
              <a:t>(Department </a:t>
            </a:r>
            <a:r>
              <a:rPr lang="en-AU" sz="1200" dirty="0"/>
              <a:t>of Human Services. (2015). </a:t>
            </a:r>
            <a:r>
              <a:rPr lang="en-AU" sz="1200" i="1" dirty="0"/>
              <a:t>Human Services Standards Evidence Guide. Department of Human Services</a:t>
            </a:r>
            <a:r>
              <a:rPr lang="en-AU" sz="1200" dirty="0"/>
              <a:t>. VIC: Victorian Government) </a:t>
            </a:r>
          </a:p>
        </p:txBody>
      </p:sp>
    </p:spTree>
    <p:extLst>
      <p:ext uri="{BB962C8B-B14F-4D97-AF65-F5344CB8AC3E}">
        <p14:creationId xmlns:p14="http://schemas.microsoft.com/office/powerpoint/2010/main" val="2385341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038" y="304745"/>
            <a:ext cx="8543925" cy="432000"/>
          </a:xfrm>
          <a:solidFill>
            <a:srgbClr val="00666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ctr"/>
            <a:r>
              <a:rPr lang="en-AU" sz="2800" dirty="0">
                <a:solidFill>
                  <a:schemeClr val="bg1"/>
                </a:solidFill>
                <a:effectLst>
                  <a:outerShdw blurRad="38100" dist="38100" dir="2700000" algn="tl">
                    <a:srgbClr val="000000">
                      <a:alpha val="43137"/>
                    </a:srgbClr>
                  </a:outerShdw>
                </a:effectLst>
                <a:latin typeface="Georgia" panose="02040502050405020303" pitchFamily="18" charset="0"/>
              </a:rPr>
              <a:t>National Principles for Child Safe </a:t>
            </a:r>
            <a:r>
              <a:rPr lang="en-AU" sz="2800" dirty="0" smtClean="0">
                <a:solidFill>
                  <a:schemeClr val="bg1"/>
                </a:solidFill>
                <a:effectLst>
                  <a:outerShdw blurRad="38100" dist="38100" dir="2700000" algn="tl">
                    <a:srgbClr val="000000">
                      <a:alpha val="43137"/>
                    </a:srgbClr>
                  </a:outerShdw>
                </a:effectLst>
                <a:latin typeface="Georgia" panose="02040502050405020303" pitchFamily="18" charset="0"/>
              </a:rPr>
              <a:t>Organisations</a:t>
            </a:r>
            <a:endParaRPr lang="en-AU" sz="2800" dirty="0">
              <a:solidFill>
                <a:schemeClr val="bg1"/>
              </a:solidFill>
              <a:effectLst>
                <a:outerShdw blurRad="38100" dist="38100" dir="2700000" algn="tl">
                  <a:srgbClr val="000000">
                    <a:alpha val="43137"/>
                  </a:srgbClr>
                </a:outerShdw>
              </a:effectLst>
              <a:latin typeface="Georgia" panose="02040502050405020303" pitchFamily="18" charset="0"/>
            </a:endParaRPr>
          </a:p>
        </p:txBody>
      </p:sp>
      <p:sp>
        <p:nvSpPr>
          <p:cNvPr id="3" name="Content Placeholder 2"/>
          <p:cNvSpPr>
            <a:spLocks noGrp="1"/>
          </p:cNvSpPr>
          <p:nvPr>
            <p:ph idx="1"/>
          </p:nvPr>
        </p:nvSpPr>
        <p:spPr>
          <a:xfrm>
            <a:off x="363000" y="1073988"/>
            <a:ext cx="9180000" cy="4710024"/>
          </a:xfrm>
        </p:spPr>
        <p:txBody>
          <a:bodyPr>
            <a:noAutofit/>
          </a:bodyPr>
          <a:lstStyle/>
          <a:p>
            <a:pPr marL="0" indent="0">
              <a:lnSpc>
                <a:spcPct val="120000"/>
              </a:lnSpc>
              <a:spcBef>
                <a:spcPts val="0"/>
              </a:spcBef>
              <a:buNone/>
            </a:pPr>
            <a:r>
              <a:rPr lang="en-AU" sz="1200" dirty="0" smtClean="0"/>
              <a:t>1. Child </a:t>
            </a:r>
            <a:r>
              <a:rPr lang="en-AU" sz="1200" dirty="0"/>
              <a:t>safety and wellbeing is embedded in organisational leadership, governance and culture</a:t>
            </a:r>
            <a:r>
              <a:rPr lang="en-AU" sz="1200" dirty="0" smtClean="0"/>
              <a:t>.</a:t>
            </a:r>
          </a:p>
          <a:p>
            <a:pPr marL="514350" indent="-514350">
              <a:lnSpc>
                <a:spcPct val="120000"/>
              </a:lnSpc>
              <a:spcBef>
                <a:spcPts val="0"/>
              </a:spcBef>
              <a:buAutoNum type="arabicPeriod"/>
            </a:pPr>
            <a:endParaRPr lang="en-AU" sz="1200" dirty="0"/>
          </a:p>
          <a:p>
            <a:pPr marL="0" indent="0">
              <a:lnSpc>
                <a:spcPct val="120000"/>
              </a:lnSpc>
              <a:spcBef>
                <a:spcPts val="0"/>
              </a:spcBef>
              <a:buNone/>
            </a:pPr>
            <a:r>
              <a:rPr lang="en-AU" sz="1200" dirty="0"/>
              <a:t>2. Children and young people are informed about their rights, participate in decisions affecting them and are taken seriously</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3. Families and communities are informed and involved in promoting child safety and wellbeing</a:t>
            </a:r>
            <a:r>
              <a:rPr lang="en-AU" sz="1200" dirty="0" smtClean="0"/>
              <a:t>.</a:t>
            </a:r>
          </a:p>
          <a:p>
            <a:pPr marL="0" indent="0">
              <a:lnSpc>
                <a:spcPct val="120000"/>
              </a:lnSpc>
              <a:spcBef>
                <a:spcPts val="0"/>
              </a:spcBef>
              <a:buNone/>
            </a:pPr>
            <a:r>
              <a:rPr lang="en-AU" sz="1200" dirty="0" smtClean="0"/>
              <a:t> </a:t>
            </a:r>
            <a:endParaRPr lang="en-AU" sz="1200" dirty="0"/>
          </a:p>
          <a:p>
            <a:pPr marL="0" indent="0">
              <a:lnSpc>
                <a:spcPct val="120000"/>
              </a:lnSpc>
              <a:spcBef>
                <a:spcPts val="0"/>
              </a:spcBef>
              <a:buNone/>
            </a:pPr>
            <a:r>
              <a:rPr lang="en-AU" sz="1200" dirty="0"/>
              <a:t>4. Equity is upheld and diverse needs respected in policy and practice</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5. People working with children and young people are suitable and supported to reflect child safety and wellbeing values in practice</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6. Processes to respond to complaints and concerns are child focused</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7. Staff and volunteers are equipped with the knowledge, skills and awareness to keep children and young people safe through ongoing education and training</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8. Physical and online environments promote safety and wellbeing while minimising the opportunity for children and young people to be harmed</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9. Implementation of the national child safe principles is regularly reviewed and improved</a:t>
            </a:r>
            <a:r>
              <a:rPr lang="en-AU" sz="1200" dirty="0" smtClean="0"/>
              <a:t>.</a:t>
            </a:r>
          </a:p>
          <a:p>
            <a:pPr marL="0" indent="0">
              <a:lnSpc>
                <a:spcPct val="120000"/>
              </a:lnSpc>
              <a:spcBef>
                <a:spcPts val="0"/>
              </a:spcBef>
              <a:buNone/>
            </a:pPr>
            <a:endParaRPr lang="en-AU" sz="1200" dirty="0"/>
          </a:p>
          <a:p>
            <a:pPr marL="0" indent="0">
              <a:lnSpc>
                <a:spcPct val="120000"/>
              </a:lnSpc>
              <a:spcBef>
                <a:spcPts val="0"/>
              </a:spcBef>
              <a:buNone/>
            </a:pPr>
            <a:r>
              <a:rPr lang="en-AU" sz="1200" dirty="0"/>
              <a:t>10. Policies and procedures document how the organisation is safe for children and young people</a:t>
            </a:r>
            <a:r>
              <a:rPr lang="en-AU" sz="1200" dirty="0" smtClean="0"/>
              <a:t>. </a:t>
            </a:r>
            <a:endParaRPr lang="en-AU" sz="1200" dirty="0"/>
          </a:p>
        </p:txBody>
      </p:sp>
    </p:spTree>
    <p:extLst>
      <p:ext uri="{BB962C8B-B14F-4D97-AF65-F5344CB8AC3E}">
        <p14:creationId xmlns:p14="http://schemas.microsoft.com/office/powerpoint/2010/main" val="33331526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8395</TotalTime>
  <Words>1580</Words>
  <Application>Microsoft Office PowerPoint</Application>
  <PresentationFormat>A4 Paper (210x297 mm)</PresentationFormat>
  <Paragraphs>131</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Georgia</vt:lpstr>
      <vt:lpstr>Office Theme</vt:lpstr>
      <vt:lpstr>PowerPoint Presentation</vt:lpstr>
      <vt:lpstr>PowerPoint Presentation</vt:lpstr>
      <vt:lpstr>Cultural Governance</vt:lpstr>
      <vt:lpstr>National Principles for Child Safe Organisations</vt:lpstr>
    </vt:vector>
  </TitlesOfParts>
  <Company>Australian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PITT, Ruth</dc:creator>
  <cp:keywords>[SEC=OFFICIAL]</cp:keywords>
  <cp:lastModifiedBy>ROGERS, Teila</cp:lastModifiedBy>
  <cp:revision>1139</cp:revision>
  <cp:lastPrinted>2021-05-28T06:27:23Z</cp:lastPrinted>
  <dcterms:created xsi:type="dcterms:W3CDTF">2017-12-18T06:45:58Z</dcterms:created>
  <dcterms:modified xsi:type="dcterms:W3CDTF">2021-11-12T02:13:02Z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Image_Header">
    <vt:lpwstr>C:\Program Files (x86)\Common Files\janusNET Shared\janusSEAL\Images\DocumentSlashBlue.png</vt:lpwstr>
  </property>
  <property fmtid="{D5CDD505-2E9C-101B-9397-08002B2CF9AE}" pid="3" name="PM_Caveats_Count">
    <vt:lpwstr>0</vt:lpwstr>
  </property>
  <property fmtid="{D5CDD505-2E9C-101B-9397-08002B2CF9AE}" pid="4" name="PM_DisplayValueSecClassificationWithQualifier">
    <vt:lpwstr>OFFICIAL</vt:lpwstr>
  </property>
  <property fmtid="{D5CDD505-2E9C-101B-9397-08002B2CF9AE}" pid="5" name="PM_Qualifier">
    <vt:lpwstr/>
  </property>
  <property fmtid="{D5CDD505-2E9C-101B-9397-08002B2CF9AE}" pid="6" name="PM_SecurityClassification">
    <vt:lpwstr>OFFICIAL</vt:lpwstr>
  </property>
  <property fmtid="{D5CDD505-2E9C-101B-9397-08002B2CF9AE}" pid="7" name="PM_InsertionValue">
    <vt:lpwstr>OFFICIAL</vt:lpwstr>
  </property>
  <property fmtid="{D5CDD505-2E9C-101B-9397-08002B2CF9AE}" pid="8" name="PM_Originating_FileId">
    <vt:lpwstr>64B30C656BD645618F8B704A2D40EE09</vt:lpwstr>
  </property>
  <property fmtid="{D5CDD505-2E9C-101B-9397-08002B2CF9AE}" pid="9" name="PM_ProtectiveMarkingValue_Footer">
    <vt:lpwstr>OFFICIAL</vt:lpwstr>
  </property>
  <property fmtid="{D5CDD505-2E9C-101B-9397-08002B2CF9AE}" pid="10" name="PM_Originator_Hash_SHA1">
    <vt:lpwstr>7F6C96FE6C25E4471B87EF18550B863C108AD14C</vt:lpwstr>
  </property>
  <property fmtid="{D5CDD505-2E9C-101B-9397-08002B2CF9AE}" pid="11" name="PM_OriginationTimeStamp">
    <vt:lpwstr>2021-11-12T02:11:39Z</vt:lpwstr>
  </property>
  <property fmtid="{D5CDD505-2E9C-101B-9397-08002B2CF9AE}" pid="12" name="PM_ProtectiveMarkingValue_Header">
    <vt:lpwstr>OFFICIAL</vt:lpwstr>
  </property>
  <property fmtid="{D5CDD505-2E9C-101B-9397-08002B2CF9AE}" pid="13" name="PM_ProtectiveMarkingImage_Footer">
    <vt:lpwstr>C:\Program Files (x86)\Common Files\janusNET Shared\janusSEAL\Images\DocumentSlashBlue.png</vt:lpwstr>
  </property>
  <property fmtid="{D5CDD505-2E9C-101B-9397-08002B2CF9AE}" pid="14" name="PM_Namespace">
    <vt:lpwstr>gov.au</vt:lpwstr>
  </property>
  <property fmtid="{D5CDD505-2E9C-101B-9397-08002B2CF9AE}" pid="15" name="PM_Version">
    <vt:lpwstr>2018.4</vt:lpwstr>
  </property>
  <property fmtid="{D5CDD505-2E9C-101B-9397-08002B2CF9AE}" pid="16" name="PM_Note">
    <vt:lpwstr/>
  </property>
  <property fmtid="{D5CDD505-2E9C-101B-9397-08002B2CF9AE}" pid="17" name="PM_Markers">
    <vt:lpwstr/>
  </property>
  <property fmtid="{D5CDD505-2E9C-101B-9397-08002B2CF9AE}" pid="18" name="PM_Hash_Version">
    <vt:lpwstr>2018.0</vt:lpwstr>
  </property>
  <property fmtid="{D5CDD505-2E9C-101B-9397-08002B2CF9AE}" pid="19" name="PM_Hash_Salt_Prev">
    <vt:lpwstr>97036970A8FCAE1D85FE042AC433163F</vt:lpwstr>
  </property>
  <property fmtid="{D5CDD505-2E9C-101B-9397-08002B2CF9AE}" pid="20" name="PM_Hash_Salt">
    <vt:lpwstr>792EAC2250C84652D02CC6C3B39D019E</vt:lpwstr>
  </property>
  <property fmtid="{D5CDD505-2E9C-101B-9397-08002B2CF9AE}" pid="21" name="PM_Hash_SHA1">
    <vt:lpwstr>DABB3CE9437BE10A5A1DA14F2BF030C798546E01</vt:lpwstr>
  </property>
  <property fmtid="{D5CDD505-2E9C-101B-9397-08002B2CF9AE}" pid="22" name="PM_PrintOutPlacement_PPT">
    <vt:lpwstr/>
  </property>
  <property fmtid="{D5CDD505-2E9C-101B-9397-08002B2CF9AE}" pid="23" name="PM_SecurityClassification_Prev">
    <vt:lpwstr>OFFICIAL</vt:lpwstr>
  </property>
  <property fmtid="{D5CDD505-2E9C-101B-9397-08002B2CF9AE}" pid="24" name="PM_Qualifier_Prev">
    <vt:lpwstr/>
  </property>
</Properties>
</file>